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1.xml" ContentType="application/vnd.openxmlformats-officedocument.presentationml.notes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Layouts/slideLayout14.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15.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docProps/custom.xml" ContentType="application/vnd.openxmlformats-officedocument.custom-properties+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viewProps.xml" ContentType="application/vnd.openxmlformats-officedocument.presentationml.viewProps+xml"/>
  <Override PartName="/ppt/slideLayouts/slideLayout6.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5"/>
  </p:notesMasterIdLst>
  <p:sldIdLst>
    <p:sldId id="256" r:id="rId4"/>
  </p:sldIdLst>
  <p:sldSz cx="43891200" cy="32918400"/>
  <p:notesSz cx="32461200" cy="43434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75" d="100"/>
          <a:sy n="75" d="100"/>
        </p:scale>
        <p:origin x="-3594" y="-2394"/>
      </p:cViewPr>
      <p:guideLst>
        <p:guide pos="13824"/>
        <p:guide pos="10368" orient="horz"/>
      </p:guideLst>
    </p:cSldViewPr>
  </p:slide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notesMaster" Target="notesMasters/notesMaster1.xml"/><Relationship Id="rId6" Type="http://schemas.openxmlformats.org/officeDocument/2006/relationships/presProps" Target="presProps.xml" /><Relationship Id="rId7" Type="http://schemas.openxmlformats.org/officeDocument/2006/relationships/tableStyles" Target="tableStyles.xml" /><Relationship Id="rId8"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3"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85D5CBD-A735-6A30-5BA8-AAC3FAFDA389}"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title" userDrawn="1">
  <p:cSld name="Title Slide">
    <p:spTree>
      <p:nvGrpSpPr>
        <p:cNvPr id="1" name=""/>
        <p:cNvGrpSpPr/>
        <p:nvPr/>
      </p:nvGrpSpPr>
      <p:grpSpPr bwMode="auto">
        <a:xfrm>
          <a:off x="0" y="0"/>
          <a:ext cx="0" cy="0"/>
          <a:chOff x="0" y="0"/>
          <a:chExt cx="0" cy="0"/>
        </a:xfrm>
      </p:grpSpPr>
      <p:grpSp>
        <p:nvGrpSpPr>
          <p:cNvPr id="16" name="Group 15"/>
          <p:cNvGrpSpPr/>
          <p:nvPr/>
        </p:nvGrpSpPr>
        <p:grpSpPr bwMode="auto">
          <a:xfrm>
            <a:off x="20807681" y="5615669"/>
            <a:ext cx="23111208" cy="23970250"/>
            <a:chOff x="4334933" y="1169931"/>
            <a:chExt cx="4814835" cy="4993802"/>
          </a:xfrm>
        </p:grpSpPr>
        <p:cxnSp>
          <p:nvCxnSpPr>
            <p:cNvPr id="17" name="Straight Connector 16"/>
            <p:cNvCxnSpPr>
              <a:cxnSpLocks/>
            </p:cNvCxnSpPr>
            <p:nvPr/>
          </p:nvCxnSpPr>
          <p:spPr bwMode="auto">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cxnSpLocks/>
            </p:cNvCxnSpPr>
            <p:nvPr/>
          </p:nvCxnSpPr>
          <p:spPr bwMode="auto">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cxnSpLocks/>
            </p:cNvCxnSpPr>
            <p:nvPr/>
          </p:nvCxnSpPr>
          <p:spPr bwMode="auto">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bwMode="auto">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cxnSpLocks/>
            </p:cNvCxnSpPr>
            <p:nvPr/>
          </p:nvCxnSpPr>
          <p:spPr bwMode="auto">
            <a:xfrm flipH="1">
              <a:off x="5707078" y="1770196"/>
              <a:ext cx="3430571" cy="343056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bwMode="auto">
          <a:xfrm>
            <a:off x="2560322" y="2560322"/>
            <a:ext cx="29542622" cy="14996165"/>
          </a:xfrm>
        </p:spPr>
        <p:txBody>
          <a:bodyPr anchor="b">
            <a:normAutofit/>
          </a:bodyPr>
          <a:lstStyle>
            <a:lvl1pPr algn="l">
              <a:defRPr sz="21100"/>
            </a:lvl1pPr>
          </a:lstStyle>
          <a:p>
            <a:pPr>
              <a:defRPr/>
            </a:pPr>
            <a:r>
              <a:rPr lang="en-US"/>
              <a:t>Click to edit Master title style</a:t>
            </a:r>
            <a:endParaRPr/>
          </a:p>
        </p:txBody>
      </p:sp>
      <p:sp>
        <p:nvSpPr>
          <p:cNvPr id="3" name="Subtitle 2"/>
          <p:cNvSpPr>
            <a:spLocks noGrp="1"/>
          </p:cNvSpPr>
          <p:nvPr>
            <p:ph type="subTitle" idx="1"/>
          </p:nvPr>
        </p:nvSpPr>
        <p:spPr bwMode="auto">
          <a:xfrm>
            <a:off x="2560320" y="18450565"/>
            <a:ext cx="23780400" cy="9184637"/>
          </a:xfrm>
        </p:spPr>
        <p:txBody>
          <a:bodyPr anchor="t">
            <a:normAutofit/>
          </a:bodyPr>
          <a:lstStyle>
            <a:lvl1pPr marL="0" indent="0" algn="l">
              <a:buNone/>
              <a:defRPr sz="9600">
                <a:solidFill>
                  <a:schemeClr val="bg2">
                    <a:lumMod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pPr>
              <a:defRPr/>
            </a:pPr>
            <a:r>
              <a:rPr lang="en-US"/>
              <a:t>Click to edit Master subtitle style</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lstStyle/>
          <a:p>
            <a:pPr>
              <a:defRPr/>
            </a:pPr>
            <a:r>
              <a:rPr lang="en-US"/>
              <a:t>Click to edit Master title style</a:t>
            </a:r>
            <a:endParaRPr/>
          </a:p>
        </p:txBody>
      </p:sp>
      <p:sp>
        <p:nvSpPr>
          <p:cNvPr id="3" name="Content Placeholder 2"/>
          <p:cNvSpPr>
            <a:spLocks noGrp="1"/>
          </p:cNvSpPr>
          <p:nvPr>
            <p:ph idx="1"/>
          </p:nvPr>
        </p:nvSpPr>
        <p:spPr bwMode="auto">
          <a:xfrm>
            <a:off x="2560322" y="2560320"/>
            <a:ext cx="31463362" cy="18084816"/>
          </a:xfrm>
        </p:spPr>
        <p:txBody>
          <a:bodyPr anchor="ct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9509757"/>
            <a:ext cx="30731846" cy="11135362"/>
          </a:xfrm>
        </p:spPr>
        <p:txBody>
          <a:bodyPr anchor="b">
            <a:normAutofit/>
          </a:bodyPr>
          <a:lstStyle>
            <a:lvl1pPr algn="l">
              <a:defRPr sz="15350" b="0" cap="all"/>
            </a:lvl1pPr>
          </a:lstStyle>
          <a:p>
            <a:pPr>
              <a:defRPr/>
            </a:pPr>
            <a:r>
              <a:rPr lang="en-US"/>
              <a:t>Click to edit Master title style</a:t>
            </a:r>
            <a:endParaRPr/>
          </a:p>
        </p:txBody>
      </p:sp>
      <p:sp>
        <p:nvSpPr>
          <p:cNvPr id="3" name="Text Placeholder 2"/>
          <p:cNvSpPr>
            <a:spLocks noGrp="1"/>
          </p:cNvSpPr>
          <p:nvPr>
            <p:ph type="body" idx="1"/>
          </p:nvPr>
        </p:nvSpPr>
        <p:spPr bwMode="auto">
          <a:xfrm>
            <a:off x="2560322" y="21539201"/>
            <a:ext cx="30731842" cy="7355841"/>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wo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endParaRPr/>
          </a:p>
        </p:txBody>
      </p:sp>
      <p:sp>
        <p:nvSpPr>
          <p:cNvPr id="11" name="Content Placeholder 3"/>
          <p:cNvSpPr>
            <a:spLocks noGrp="1"/>
          </p:cNvSpPr>
          <p:nvPr>
            <p:ph sz="half" idx="13"/>
          </p:nvPr>
        </p:nvSpPr>
        <p:spPr bwMode="auto">
          <a:xfrm>
            <a:off x="2560322" y="2560322"/>
            <a:ext cx="18959842" cy="18084802"/>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2" name="Content Placeholder 5"/>
          <p:cNvSpPr>
            <a:spLocks noGrp="1"/>
          </p:cNvSpPr>
          <p:nvPr>
            <p:ph sz="quarter" idx="4"/>
          </p:nvPr>
        </p:nvSpPr>
        <p:spPr bwMode="auto">
          <a:xfrm>
            <a:off x="22379338" y="2560320"/>
            <a:ext cx="18951542" cy="18044160"/>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is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endParaRPr/>
          </a:p>
        </p:txBody>
      </p:sp>
      <p:sp>
        <p:nvSpPr>
          <p:cNvPr id="3" name="Text Placeholder 2"/>
          <p:cNvSpPr>
            <a:spLocks noGrp="1"/>
          </p:cNvSpPr>
          <p:nvPr>
            <p:ph type="body" idx="1"/>
          </p:nvPr>
        </p:nvSpPr>
        <p:spPr bwMode="auto">
          <a:xfrm>
            <a:off x="3657605" y="2560320"/>
            <a:ext cx="17840957" cy="2926080"/>
          </a:xfrm>
        </p:spPr>
        <p:txBody>
          <a:bodyPr anchor="b">
            <a:noAutofit/>
          </a:bodyPr>
          <a:lstStyle>
            <a:lvl1pPr marL="0" indent="0">
              <a:buNone/>
              <a:defRPr sz="11500" b="0" cap="all">
                <a:solidFill>
                  <a:schemeClr val="tx1"/>
                </a:solidFill>
              </a:defRPr>
            </a:lvl1pPr>
            <a:lvl2pPr marL="2194560" indent="0">
              <a:buNone/>
              <a:defRPr sz="9600" b="1"/>
            </a:lvl2pPr>
            <a:lvl3pPr marL="4389120" indent="0">
              <a:buNone/>
              <a:defRPr sz="865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2560317" y="5486402"/>
            <a:ext cx="18938242" cy="15158722"/>
          </a:xfrm>
        </p:spPr>
        <p:txBody>
          <a:bodyPr anchor="t">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ext Placeholder 4"/>
          <p:cNvSpPr>
            <a:spLocks noGrp="1"/>
          </p:cNvSpPr>
          <p:nvPr>
            <p:ph type="body" sz="quarter" idx="3"/>
          </p:nvPr>
        </p:nvSpPr>
        <p:spPr bwMode="auto">
          <a:xfrm>
            <a:off x="23304079" y="2720342"/>
            <a:ext cx="18067445" cy="2766058"/>
          </a:xfrm>
        </p:spPr>
        <p:txBody>
          <a:bodyPr anchor="b">
            <a:noAutofit/>
          </a:bodyPr>
          <a:lstStyle>
            <a:lvl1pPr marL="0" indent="0">
              <a:buNone/>
              <a:defRPr sz="11500" b="0" cap="all">
                <a:solidFill>
                  <a:schemeClr val="tx1"/>
                </a:solidFill>
              </a:defRPr>
            </a:lvl1pPr>
            <a:lvl2pPr marL="2194560" indent="0">
              <a:buNone/>
              <a:defRPr sz="9600" b="1"/>
            </a:lvl2pPr>
            <a:lvl3pPr marL="4389120" indent="0">
              <a:buNone/>
              <a:defRPr sz="865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22379340" y="5486400"/>
            <a:ext cx="18992184" cy="15118080"/>
          </a:xfrm>
        </p:spPr>
        <p:txBody>
          <a:bodyPr anchor="t">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Date Placeholder 6"/>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defRPr sz="15350"/>
            </a:lvl1pPr>
          </a:lstStyle>
          <a:p>
            <a:pPr>
              <a:defRPr/>
            </a:pPr>
            <a:r>
              <a:rPr lang="en-US"/>
              <a:t>Click to edit Master title style</a:t>
            </a:r>
            <a:endParaRPr/>
          </a:p>
        </p:txBody>
      </p:sp>
      <p:sp>
        <p:nvSpPr>
          <p:cNvPr id="3" name="Date Placeholder 2"/>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t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6009602" y="2560320"/>
            <a:ext cx="15361920" cy="7315200"/>
          </a:xfrm>
        </p:spPr>
        <p:txBody>
          <a:bodyPr anchor="b">
            <a:normAutofit/>
          </a:bodyPr>
          <a:lstStyle>
            <a:lvl1pPr algn="l">
              <a:defRPr sz="9600" b="0"/>
            </a:lvl1pPr>
          </a:lstStyle>
          <a:p>
            <a:pPr>
              <a:defRPr/>
            </a:pPr>
            <a:r>
              <a:rPr lang="en-US"/>
              <a:t>Click to edit Master title style</a:t>
            </a:r>
            <a:endParaRPr/>
          </a:p>
        </p:txBody>
      </p:sp>
      <p:sp>
        <p:nvSpPr>
          <p:cNvPr id="3" name="Content Placeholder 2"/>
          <p:cNvSpPr>
            <a:spLocks noGrp="1"/>
          </p:cNvSpPr>
          <p:nvPr>
            <p:ph idx="1"/>
          </p:nvPr>
        </p:nvSpPr>
        <p:spPr bwMode="auto">
          <a:xfrm>
            <a:off x="2560318" y="2560320"/>
            <a:ext cx="21306023" cy="26334720"/>
          </a:xfrm>
        </p:spPr>
        <p:txBody>
          <a:bodyPr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Text Placeholder 3"/>
          <p:cNvSpPr>
            <a:spLocks noGrp="1"/>
          </p:cNvSpPr>
          <p:nvPr>
            <p:ph type="body" sz="half" idx="2"/>
          </p:nvPr>
        </p:nvSpPr>
        <p:spPr bwMode="auto">
          <a:xfrm>
            <a:off x="26009602" y="10607052"/>
            <a:ext cx="15361920" cy="10038082"/>
          </a:xfrm>
        </p:spPr>
        <p:txBody>
          <a:bodyPr anchor="t">
            <a:normAutofit/>
          </a:bodyPr>
          <a:lstStyle>
            <a:lvl1pPr marL="0" indent="0">
              <a:buNone/>
              <a:defRPr sz="7700"/>
            </a:lvl1pPr>
            <a:lvl2pPr marL="2194560" indent="0">
              <a:buNone/>
              <a:defRPr sz="575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1579840" y="6949440"/>
            <a:ext cx="17103638" cy="5486400"/>
          </a:xfrm>
        </p:spPr>
        <p:txBody>
          <a:bodyPr anchor="b">
            <a:normAutofit/>
          </a:bodyPr>
          <a:lstStyle>
            <a:lvl1pPr algn="l">
              <a:defRPr sz="11500" b="0"/>
            </a:lvl1pPr>
          </a:lstStyle>
          <a:p>
            <a:pPr>
              <a:defRPr/>
            </a:pPr>
            <a:r>
              <a:rPr lang="en-US"/>
              <a:t>Click to edit Master title style</a:t>
            </a:r>
            <a:endParaRPr/>
          </a:p>
        </p:txBody>
      </p:sp>
      <p:sp>
        <p:nvSpPr>
          <p:cNvPr id="17" name="Picture Placeholder 2"/>
          <p:cNvSpPr>
            <a:spLocks noChangeAspect="1" noGrp="1"/>
          </p:cNvSpPr>
          <p:nvPr>
            <p:ph type="pic" idx="13"/>
          </p:nvPr>
        </p:nvSpPr>
        <p:spPr bwMode="auto">
          <a:xfrm>
            <a:off x="3657600" y="4389120"/>
            <a:ext cx="15748675" cy="2304288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7700"/>
            </a:lvl1pPr>
            <a:lvl2pPr marL="2194560" indent="0">
              <a:buNone/>
              <a:defRPr sz="7700"/>
            </a:lvl2pPr>
            <a:lvl3pPr marL="4389120" indent="0">
              <a:buNone/>
              <a:defRPr sz="7700"/>
            </a:lvl3pPr>
            <a:lvl4pPr marL="6583680" indent="0">
              <a:buNone/>
              <a:defRPr sz="7700"/>
            </a:lvl4pPr>
            <a:lvl5pPr marL="8778240" indent="0">
              <a:buNone/>
              <a:defRPr sz="7700"/>
            </a:lvl5pPr>
            <a:lvl6pPr marL="10972800" indent="0">
              <a:buNone/>
              <a:defRPr sz="7700"/>
            </a:lvl6pPr>
            <a:lvl7pPr marL="13167360" indent="0">
              <a:buNone/>
              <a:defRPr sz="7700"/>
            </a:lvl7pPr>
            <a:lvl8pPr marL="15361920" indent="0">
              <a:buNone/>
              <a:defRPr sz="7700"/>
            </a:lvl8pPr>
            <a:lvl9pPr marL="17556480" indent="0">
              <a:buNone/>
              <a:defRPr sz="7700"/>
            </a:lvl9pPr>
          </a:lstStyle>
          <a:p>
            <a:pPr>
              <a:defRPr/>
            </a:pPr>
            <a:r>
              <a:rPr lang="en-US"/>
              <a:t>Click icon to add picture</a:t>
            </a:r>
            <a:endParaRPr/>
          </a:p>
        </p:txBody>
      </p:sp>
      <p:sp>
        <p:nvSpPr>
          <p:cNvPr id="4" name="Text Placeholder 3"/>
          <p:cNvSpPr>
            <a:spLocks noGrp="1"/>
          </p:cNvSpPr>
          <p:nvPr>
            <p:ph type="body" sz="half" idx="2"/>
          </p:nvPr>
        </p:nvSpPr>
        <p:spPr bwMode="auto">
          <a:xfrm>
            <a:off x="21580932" y="13167360"/>
            <a:ext cx="17108270" cy="9997440"/>
          </a:xfrm>
        </p:spPr>
        <p:txBody>
          <a:bodyPr anchor="t">
            <a:normAutofit/>
          </a:bodyPr>
          <a:lstStyle>
            <a:lvl1pPr marL="0" indent="0">
              <a:buNone/>
              <a:defRPr sz="8650"/>
            </a:lvl1pPr>
            <a:lvl2pPr marL="2194560" indent="0">
              <a:buNone/>
              <a:defRPr sz="575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6" name="Footer Placeholder 5"/>
          <p:cNvSpPr>
            <a:spLocks noGrp="1"/>
          </p:cNvSpPr>
          <p:nvPr>
            <p:ph type="ftr" sz="quarter" idx="11"/>
          </p:nvPr>
        </p:nvSpPr>
        <p:spPr bwMode="auto">
          <a:xfrm>
            <a:off x="2560320" y="29626562"/>
            <a:ext cx="27896275" cy="1752599"/>
          </a:xfrm>
        </p:spPr>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Panoramic 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lstStyle/>
          <a:p>
            <a:pPr>
              <a:defRPr/>
            </a:pPr>
            <a:r>
              <a:rPr lang="en-US"/>
              <a:t>Click to edit Master title style</a:t>
            </a:r>
            <a:endParaRPr/>
          </a:p>
        </p:txBody>
      </p:sp>
      <p:sp>
        <p:nvSpPr>
          <p:cNvPr id="6" name="Picture Placeholder 2"/>
          <p:cNvSpPr>
            <a:spLocks noChangeAspect="1" noGrp="1"/>
          </p:cNvSpPr>
          <p:nvPr>
            <p:ph type="pic" idx="13"/>
          </p:nvPr>
        </p:nvSpPr>
        <p:spPr bwMode="auto">
          <a:xfrm>
            <a:off x="2560320" y="2560320"/>
            <a:ext cx="38770560" cy="1499616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7700"/>
            </a:lvl1pPr>
            <a:lvl2pPr marL="2194560" indent="0">
              <a:buNone/>
              <a:defRPr sz="7700"/>
            </a:lvl2pPr>
            <a:lvl3pPr marL="4389120" indent="0">
              <a:buNone/>
              <a:defRPr sz="7700"/>
            </a:lvl3pPr>
            <a:lvl4pPr marL="6583680" indent="0">
              <a:buNone/>
              <a:defRPr sz="7700"/>
            </a:lvl4pPr>
            <a:lvl5pPr marL="8778240" indent="0">
              <a:buNone/>
              <a:defRPr sz="7700"/>
            </a:lvl5pPr>
            <a:lvl6pPr marL="10972800" indent="0">
              <a:buNone/>
              <a:defRPr sz="7700"/>
            </a:lvl6pPr>
            <a:lvl7pPr marL="13167360" indent="0">
              <a:buNone/>
              <a:defRPr sz="7700"/>
            </a:lvl7pPr>
            <a:lvl8pPr marL="15361920" indent="0">
              <a:buNone/>
              <a:defRPr sz="7700"/>
            </a:lvl8pPr>
            <a:lvl9pPr marL="17556480" indent="0">
              <a:buNone/>
              <a:defRPr sz="7700"/>
            </a:lvl9pPr>
          </a:lstStyle>
          <a:p>
            <a:pPr>
              <a:defRPr/>
            </a:pPr>
            <a:r>
              <a:rPr lang="en-US"/>
              <a:t>Click icon to add picture</a:t>
            </a:r>
            <a:endParaRPr/>
          </a:p>
        </p:txBody>
      </p:sp>
      <p:sp>
        <p:nvSpPr>
          <p:cNvPr id="9" name="Text Placeholder 9"/>
          <p:cNvSpPr>
            <a:spLocks noGrp="1"/>
          </p:cNvSpPr>
          <p:nvPr>
            <p:ph type="body" sz="quarter" idx="14"/>
          </p:nvPr>
        </p:nvSpPr>
        <p:spPr bwMode="auto">
          <a:xfrm>
            <a:off x="3657609" y="18450562"/>
            <a:ext cx="34950394" cy="2194560"/>
          </a:xfrm>
        </p:spPr>
        <p:txBody>
          <a:bodyPr anchor="t">
            <a:normAutofit/>
          </a:bodyPr>
          <a:lstStyle>
            <a:lvl1pPr marL="0" indent="0">
              <a:buFontTx/>
              <a:buNone/>
              <a:defRPr sz="7700"/>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defRPr/>
            </a:pPr>
            <a:r>
              <a:rPr lang="en-US"/>
              <a:t>Click to edit Master text styles</a:t>
            </a:r>
            <a:endParaRPr/>
          </a:p>
        </p:txBody>
      </p:sp>
      <p:sp>
        <p:nvSpPr>
          <p:cNvPr id="3" name="Date Placeholder 2"/>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itle and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2560320"/>
            <a:ext cx="38770560" cy="13898880"/>
          </a:xfrm>
        </p:spPr>
        <p:txBody>
          <a:bodyPr anchor="ctr">
            <a:normAutofit/>
          </a:bodyPr>
          <a:lstStyle>
            <a:lvl1pPr algn="l">
              <a:defRPr sz="13450" b="0" cap="all"/>
            </a:lvl1pPr>
          </a:lstStyle>
          <a:p>
            <a:pPr>
              <a:defRPr/>
            </a:pPr>
            <a:r>
              <a:rPr lang="en-US"/>
              <a:t>Click to edit Master title style</a:t>
            </a:r>
            <a:endParaRPr/>
          </a:p>
        </p:txBody>
      </p:sp>
      <p:sp>
        <p:nvSpPr>
          <p:cNvPr id="3" name="Text Placeholder 2"/>
          <p:cNvSpPr>
            <a:spLocks noGrp="1"/>
          </p:cNvSpPr>
          <p:nvPr>
            <p:ph type="body" idx="1"/>
          </p:nvPr>
        </p:nvSpPr>
        <p:spPr bwMode="auto">
          <a:xfrm>
            <a:off x="2560320" y="19751040"/>
            <a:ext cx="30641050" cy="9144000"/>
          </a:xfrm>
        </p:spPr>
        <p:txBody>
          <a:bodyPr anchor="ctr">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Quot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10161" y="2560320"/>
            <a:ext cx="32926978" cy="13898880"/>
          </a:xfrm>
        </p:spPr>
        <p:txBody>
          <a:bodyPr anchor="ctr">
            <a:normAutofit/>
          </a:bodyPr>
          <a:lstStyle>
            <a:lvl1pPr algn="l">
              <a:defRPr sz="13450" b="0" cap="all">
                <a:solidFill>
                  <a:schemeClr val="tx1"/>
                </a:solidFill>
              </a:defRPr>
            </a:lvl1pPr>
          </a:lstStyle>
          <a:p>
            <a:pPr>
              <a:defRPr/>
            </a:pPr>
            <a:r>
              <a:rPr lang="en-US"/>
              <a:t>Click to edit Master title style</a:t>
            </a:r>
            <a:endParaRPr/>
          </a:p>
        </p:txBody>
      </p:sp>
      <p:sp>
        <p:nvSpPr>
          <p:cNvPr id="10" name="Text Placeholder 9"/>
          <p:cNvSpPr>
            <a:spLocks noGrp="1"/>
          </p:cNvSpPr>
          <p:nvPr>
            <p:ph type="body" sz="quarter" idx="13"/>
          </p:nvPr>
        </p:nvSpPr>
        <p:spPr bwMode="auto">
          <a:xfrm>
            <a:off x="5120642" y="16459200"/>
            <a:ext cx="30731842" cy="2316480"/>
          </a:xfrm>
        </p:spPr>
        <p:txBody>
          <a:bodyPr anchor="ctr"/>
          <a:lstStyle>
            <a:lvl1pPr marL="0" indent="0">
              <a:buFontTx/>
              <a:buNone/>
              <a:defRPr/>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defRPr/>
            </a:pPr>
            <a:r>
              <a:rPr lang="en-US"/>
              <a:t>Click to edit Master text styles</a:t>
            </a:r>
            <a:endParaRPr/>
          </a:p>
        </p:txBody>
      </p:sp>
      <p:sp>
        <p:nvSpPr>
          <p:cNvPr id="3" name="Text Placeholder 2"/>
          <p:cNvSpPr>
            <a:spLocks noGrp="1"/>
          </p:cNvSpPr>
          <p:nvPr>
            <p:ph type="body" idx="1"/>
          </p:nvPr>
        </p:nvSpPr>
        <p:spPr bwMode="auto">
          <a:xfrm>
            <a:off x="2560322" y="20645136"/>
            <a:ext cx="30635333" cy="8249904"/>
          </a:xfrm>
        </p:spPr>
        <p:txBody>
          <a:bodyPr anchor="ctr">
            <a:normAutofit/>
          </a:bodyPr>
          <a:lstStyle>
            <a:lvl1pPr marL="0" indent="0" algn="l">
              <a:buNone/>
              <a:defRPr sz="960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
        <p:nvSpPr>
          <p:cNvPr id="14" name="TextBox 13"/>
          <p:cNvSpPr txBox="1"/>
          <p:nvPr/>
        </p:nvSpPr>
        <p:spPr bwMode="auto">
          <a:xfrm>
            <a:off x="1097283" y="3410995"/>
            <a:ext cx="2195131" cy="2806925"/>
          </a:xfrm>
          <a:prstGeom prst="rect">
            <a:avLst/>
          </a:prstGeom>
        </p:spPr>
        <p:txBody>
          <a:bodyPr vert="horz" lIns="438912" tIns="219456" rIns="438912" bIns="219456" rtlCol="0" anchor="ctr">
            <a:noAutofit/>
          </a:bodyPr>
          <a:lstStyle/>
          <a:p>
            <a:pPr lvl="0">
              <a:defRPr/>
            </a:pPr>
            <a:r>
              <a:rPr lang="en-US" sz="38400">
                <a:solidFill>
                  <a:schemeClr val="tx1"/>
                </a:solidFill>
              </a:rPr>
              <a:t>“</a:t>
            </a:r>
            <a:endParaRPr/>
          </a:p>
        </p:txBody>
      </p:sp>
      <p:sp>
        <p:nvSpPr>
          <p:cNvPr id="15" name="TextBox 14"/>
          <p:cNvSpPr txBox="1"/>
          <p:nvPr/>
        </p:nvSpPr>
        <p:spPr bwMode="auto">
          <a:xfrm>
            <a:off x="36941763" y="13289285"/>
            <a:ext cx="2195131" cy="2806925"/>
          </a:xfrm>
          <a:prstGeom prst="rect">
            <a:avLst/>
          </a:prstGeom>
        </p:spPr>
        <p:txBody>
          <a:bodyPr vert="horz" lIns="438912" tIns="219456" rIns="438912" bIns="219456" rtlCol="0" anchor="ctr">
            <a:noAutofit/>
          </a:bodyPr>
          <a:lstStyle/>
          <a:p>
            <a:pPr lvl="0" algn="r">
              <a:defRPr/>
            </a:pPr>
            <a:r>
              <a:rPr lang="en-US" sz="38400">
                <a:solidFill>
                  <a:schemeClr val="tx1"/>
                </a:solidFil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Name Car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16459200"/>
            <a:ext cx="30635333" cy="8147520"/>
          </a:xfrm>
        </p:spPr>
        <p:txBody>
          <a:bodyPr anchor="b">
            <a:normAutofit/>
          </a:bodyPr>
          <a:lstStyle>
            <a:lvl1pPr algn="l">
              <a:defRPr sz="13450" b="0" cap="all"/>
            </a:lvl1pPr>
          </a:lstStyle>
          <a:p>
            <a:pPr>
              <a:defRPr/>
            </a:pPr>
            <a:r>
              <a:rPr lang="en-US"/>
              <a:t>Click to edit Master title style</a:t>
            </a:r>
            <a:endParaRPr/>
          </a:p>
        </p:txBody>
      </p:sp>
      <p:sp>
        <p:nvSpPr>
          <p:cNvPr id="3" name="Text Placeholder 2"/>
          <p:cNvSpPr>
            <a:spLocks noGrp="1"/>
          </p:cNvSpPr>
          <p:nvPr>
            <p:ph type="body" idx="1"/>
          </p:nvPr>
        </p:nvSpPr>
        <p:spPr bwMode="auto">
          <a:xfrm>
            <a:off x="2560320" y="24638307"/>
            <a:ext cx="30641050" cy="4256731"/>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Quote Name Car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10163" y="2560320"/>
            <a:ext cx="32926973" cy="13898880"/>
          </a:xfrm>
        </p:spPr>
        <p:txBody>
          <a:bodyPr anchor="ctr">
            <a:normAutofit/>
          </a:bodyPr>
          <a:lstStyle>
            <a:lvl1pPr algn="l">
              <a:defRPr sz="13450" b="0" cap="all">
                <a:solidFill>
                  <a:schemeClr val="tx1"/>
                </a:solidFill>
              </a:defRPr>
            </a:lvl1pPr>
          </a:lstStyle>
          <a:p>
            <a:pPr>
              <a:defRPr/>
            </a:pPr>
            <a:r>
              <a:rPr lang="en-US"/>
              <a:t>Click to edit Master title style</a:t>
            </a:r>
            <a:endParaRPr/>
          </a:p>
        </p:txBody>
      </p:sp>
      <p:sp>
        <p:nvSpPr>
          <p:cNvPr id="10" name="Text Placeholder 9"/>
          <p:cNvSpPr>
            <a:spLocks noGrp="1"/>
          </p:cNvSpPr>
          <p:nvPr>
            <p:ph type="body" sz="quarter" idx="13"/>
          </p:nvPr>
        </p:nvSpPr>
        <p:spPr bwMode="auto">
          <a:xfrm>
            <a:off x="2560322" y="18653760"/>
            <a:ext cx="30635333" cy="5039357"/>
          </a:xfrm>
        </p:spPr>
        <p:txBody>
          <a:bodyPr vert="horz" lIns="91440" tIns="45720" rIns="91440" bIns="45720" rtlCol="0" anchor="b">
            <a:normAutofit/>
          </a:bodyPr>
          <a:lstStyle>
            <a:lvl1pPr>
              <a:buNone/>
              <a:defRPr lang="en-US" sz="9600" b="0" cap="all">
                <a:ln w="3175" cmpd="sng">
                  <a:noFill/>
                </a:ln>
                <a:solidFill>
                  <a:schemeClr val="tx1"/>
                </a:solidFill>
              </a:defRPr>
            </a:lvl1pPr>
          </a:lstStyle>
          <a:p>
            <a:pPr marL="0" lvl="0">
              <a:spcBef>
                <a:spcPts val="0"/>
              </a:spcBef>
              <a:buNone/>
              <a:defRPr/>
            </a:pPr>
            <a:r>
              <a:rPr lang="en-US"/>
              <a:t>Click to edit Master text styles</a:t>
            </a:r>
            <a:endParaRPr/>
          </a:p>
        </p:txBody>
      </p:sp>
      <p:sp>
        <p:nvSpPr>
          <p:cNvPr id="3" name="Text Placeholder 2"/>
          <p:cNvSpPr>
            <a:spLocks noGrp="1"/>
          </p:cNvSpPr>
          <p:nvPr>
            <p:ph type="body" idx="1"/>
          </p:nvPr>
        </p:nvSpPr>
        <p:spPr bwMode="auto">
          <a:xfrm>
            <a:off x="2560320" y="23774400"/>
            <a:ext cx="30635328" cy="5120640"/>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
        <p:nvSpPr>
          <p:cNvPr id="14" name="TextBox 13"/>
          <p:cNvSpPr txBox="1"/>
          <p:nvPr/>
        </p:nvSpPr>
        <p:spPr bwMode="auto">
          <a:xfrm>
            <a:off x="1097283" y="3410995"/>
            <a:ext cx="2195131" cy="2806925"/>
          </a:xfrm>
          <a:prstGeom prst="rect">
            <a:avLst/>
          </a:prstGeom>
        </p:spPr>
        <p:txBody>
          <a:bodyPr vert="horz" lIns="438912" tIns="219456" rIns="438912" bIns="219456" rtlCol="0" anchor="ctr">
            <a:noAutofit/>
          </a:bodyPr>
          <a:lstStyle/>
          <a:p>
            <a:pPr lvl="0">
              <a:defRPr/>
            </a:pPr>
            <a:r>
              <a:rPr lang="en-US" sz="38400">
                <a:solidFill>
                  <a:schemeClr val="tx1"/>
                </a:solidFill>
              </a:rPr>
              <a:t>“</a:t>
            </a:r>
            <a:endParaRPr/>
          </a:p>
        </p:txBody>
      </p:sp>
      <p:sp>
        <p:nvSpPr>
          <p:cNvPr id="15" name="TextBox 14"/>
          <p:cNvSpPr txBox="1"/>
          <p:nvPr/>
        </p:nvSpPr>
        <p:spPr bwMode="auto">
          <a:xfrm>
            <a:off x="36941763" y="13289285"/>
            <a:ext cx="2195131" cy="2806925"/>
          </a:xfrm>
          <a:prstGeom prst="rect">
            <a:avLst/>
          </a:prstGeom>
        </p:spPr>
        <p:txBody>
          <a:bodyPr vert="horz" lIns="438912" tIns="219456" rIns="438912" bIns="219456" rtlCol="0" anchor="ctr">
            <a:noAutofit/>
          </a:bodyPr>
          <a:lstStyle/>
          <a:p>
            <a:pPr lvl="0" algn="r">
              <a:defRPr/>
            </a:pPr>
            <a:r>
              <a:rPr lang="en-US" sz="38400">
                <a:solidFill>
                  <a:schemeClr val="tx1"/>
                </a:solidFill>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rue or False">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0" y="2560320"/>
            <a:ext cx="36123158" cy="13898880"/>
          </a:xfrm>
        </p:spPr>
        <p:txBody>
          <a:bodyPr vert="horz" lIns="91440" tIns="45720" rIns="91440" bIns="45720" rtlCol="0" anchor="ctr">
            <a:normAutofit/>
          </a:bodyPr>
          <a:lstStyle>
            <a:lvl1pPr>
              <a:defRPr lang="en-US" sz="13450" b="0"/>
            </a:lvl1pPr>
          </a:lstStyle>
          <a:p>
            <a:pPr marL="0" lvl="0">
              <a:defRPr/>
            </a:pPr>
            <a:r>
              <a:rPr lang="en-US"/>
              <a:t>Click to edit Master title style</a:t>
            </a:r>
            <a:endParaRPr/>
          </a:p>
        </p:txBody>
      </p:sp>
      <p:sp>
        <p:nvSpPr>
          <p:cNvPr id="10" name="Text Placeholder 9"/>
          <p:cNvSpPr>
            <a:spLocks noGrp="1"/>
          </p:cNvSpPr>
          <p:nvPr>
            <p:ph type="body" sz="quarter" idx="13"/>
          </p:nvPr>
        </p:nvSpPr>
        <p:spPr bwMode="auto">
          <a:xfrm>
            <a:off x="2560322" y="18856963"/>
            <a:ext cx="30635333" cy="4023360"/>
          </a:xfrm>
        </p:spPr>
        <p:txBody>
          <a:bodyPr vert="horz" lIns="91440" tIns="45720" rIns="91440" bIns="45720" rtlCol="0" anchor="b">
            <a:normAutofit/>
          </a:bodyPr>
          <a:lstStyle>
            <a:lvl1pPr>
              <a:buNone/>
              <a:defRPr lang="en-US" sz="9600" b="0" cap="all">
                <a:ln w="3175" cmpd="sng">
                  <a:noFill/>
                </a:ln>
                <a:solidFill>
                  <a:schemeClr val="tx1"/>
                </a:solidFill>
              </a:defRPr>
            </a:lvl1pPr>
          </a:lstStyle>
          <a:p>
            <a:pPr marL="0" lvl="0">
              <a:spcBef>
                <a:spcPts val="0"/>
              </a:spcBef>
              <a:buNone/>
              <a:defRPr/>
            </a:pPr>
            <a:r>
              <a:rPr lang="en-US"/>
              <a:t>Click to edit Master text styles</a:t>
            </a:r>
            <a:endParaRPr/>
          </a:p>
        </p:txBody>
      </p:sp>
      <p:sp>
        <p:nvSpPr>
          <p:cNvPr id="3" name="Text Placeholder 2"/>
          <p:cNvSpPr>
            <a:spLocks noGrp="1"/>
          </p:cNvSpPr>
          <p:nvPr>
            <p:ph type="body" idx="1"/>
          </p:nvPr>
        </p:nvSpPr>
        <p:spPr bwMode="auto">
          <a:xfrm>
            <a:off x="2560320" y="22880330"/>
            <a:ext cx="30635328" cy="6014712"/>
          </a:xfrm>
        </p:spPr>
        <p:txBody>
          <a:bodyPr anchor="t">
            <a:normAutofit/>
          </a:bodyPr>
          <a:lstStyle>
            <a:lvl1pPr marL="0" indent="0" algn="l">
              <a:buNone/>
              <a:defRPr sz="8650">
                <a:solidFill>
                  <a:schemeClr val="bg2">
                    <a:lumMod val="75000"/>
                  </a:schemeClr>
                </a:solidFill>
              </a:defRPr>
            </a:lvl1pPr>
            <a:lvl2pPr marL="2194560" indent="0">
              <a:buNone/>
              <a:defRPr sz="865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le and Vertical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560322" y="21579840"/>
            <a:ext cx="31463362" cy="7315200"/>
          </a:xfrm>
        </p:spPr>
        <p:txBody>
          <a:bodyPr>
            <a:normAutofit/>
          </a:bodyPr>
          <a:lstStyle>
            <a:lvl1pPr algn="l">
              <a:defRPr sz="13450"/>
            </a:lvl1pPr>
          </a:lstStyle>
          <a:p>
            <a:pPr>
              <a:defRPr/>
            </a:pPr>
            <a:r>
              <a:rPr lang="en-US"/>
              <a:t>Click to edit Master title style</a:t>
            </a:r>
            <a:endParaRPr/>
          </a:p>
        </p:txBody>
      </p:sp>
      <p:sp>
        <p:nvSpPr>
          <p:cNvPr id="3" name="Vertical Text Placeholder 2"/>
          <p:cNvSpPr>
            <a:spLocks noGrp="1"/>
          </p:cNvSpPr>
          <p:nvPr>
            <p:ph type="body" orient="vert" idx="1"/>
          </p:nvPr>
        </p:nvSpPr>
        <p:spPr bwMode="auto">
          <a:xfrm>
            <a:off x="2560322" y="2560325"/>
            <a:ext cx="31463362" cy="18084816"/>
          </a:xfrm>
        </p:spPr>
        <p:txBody>
          <a:bodyPr vert="eaVert" ancho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Vertical Title a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31518749" y="2560320"/>
            <a:ext cx="9812131" cy="21214080"/>
          </a:xfrm>
        </p:spPr>
        <p:txBody>
          <a:bodyPr vert="eaVert">
            <a:normAutofit/>
          </a:bodyPr>
          <a:lstStyle>
            <a:lvl1pPr>
              <a:defRPr sz="13450"/>
            </a:lvl1pPr>
          </a:lstStyle>
          <a:p>
            <a:pPr>
              <a:defRPr/>
            </a:pPr>
            <a:r>
              <a:rPr lang="en-US"/>
              <a:t>Click to edit Master title style</a:t>
            </a:r>
            <a:endParaRPr/>
          </a:p>
        </p:txBody>
      </p:sp>
      <p:sp>
        <p:nvSpPr>
          <p:cNvPr id="3" name="Vertical Text Placeholder 2"/>
          <p:cNvSpPr>
            <a:spLocks noGrp="1"/>
          </p:cNvSpPr>
          <p:nvPr>
            <p:ph type="body" orient="vert" idx="1"/>
          </p:nvPr>
        </p:nvSpPr>
        <p:spPr bwMode="auto">
          <a:xfrm>
            <a:off x="2560320" y="2560320"/>
            <a:ext cx="28080058" cy="26334720"/>
          </a:xfrm>
        </p:spPr>
        <p:txBody>
          <a:bodyPr vert="eaVert" ancho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p:txBody>
          <a:bodyPr/>
          <a:lstStyle/>
          <a:p>
            <a:pPr>
              <a:defRPr/>
            </a:pPr>
            <a:fld id="{735328F5-4BDB-4306-BB18-728B8E09DB05}" type="datetimeFigureOut">
              <a:rPr lang="en-US"/>
              <a:t>3/19/2024</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BEC94601-87BF-4BCC-A907-76B828A040DE}" type="slidenum">
              <a:rPr lang="en-US"/>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2">
        <a:schemeClr val="bg2"/>
      </p:bgRef>
    </p:bg>
    <p:spTree>
      <p:nvGrpSpPr>
        <p:cNvPr id="1" name=""/>
        <p:cNvGrpSpPr/>
        <p:nvPr/>
      </p:nvGrpSpPr>
      <p:grpSpPr bwMode="auto">
        <a:xfrm>
          <a:off x="0" y="0"/>
          <a:ext cx="0" cy="0"/>
          <a:chOff x="0" y="0"/>
          <a:chExt cx="0" cy="0"/>
        </a:xfrm>
      </p:grpSpPr>
      <p:grpSp>
        <p:nvGrpSpPr>
          <p:cNvPr id="7" name="Group 6"/>
          <p:cNvGrpSpPr/>
          <p:nvPr/>
        </p:nvGrpSpPr>
        <p:grpSpPr bwMode="auto">
          <a:xfrm>
            <a:off x="32019240" y="18694404"/>
            <a:ext cx="11858189" cy="12760958"/>
            <a:chOff x="6687077" y="3259666"/>
            <a:chExt cx="2981857" cy="3208867"/>
          </a:xfrm>
        </p:grpSpPr>
        <p:cxnSp>
          <p:nvCxnSpPr>
            <p:cNvPr id="8" name="Straight Connector 7"/>
            <p:cNvCxnSpPr>
              <a:cxnSpLocks/>
            </p:cNvCxnSpPr>
            <p:nvPr/>
          </p:nvCxnSpPr>
          <p:spPr bwMode="auto">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cxnSpLocks/>
            </p:cNvCxnSpPr>
            <p:nvPr/>
          </p:nvCxnSpPr>
          <p:spPr bwMode="auto">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a:cxnSpLocks/>
            </p:cNvCxnSpPr>
            <p:nvPr/>
          </p:nvCxnSpPr>
          <p:spPr bwMode="auto">
            <a:xfrm flipH="1">
              <a:off x="7772400" y="3581400"/>
              <a:ext cx="1896534" cy="189653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a:cxnSpLocks/>
            </p:cNvCxnSpPr>
            <p:nvPr/>
          </p:nvCxnSpPr>
          <p:spPr bwMode="auto">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cxnSpLocks/>
            </p:cNvCxnSpPr>
            <p:nvPr/>
          </p:nvCxnSpPr>
          <p:spPr bwMode="auto">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bwMode="auto">
          <a:xfrm>
            <a:off x="2560322" y="21579840"/>
            <a:ext cx="31463362" cy="7315200"/>
          </a:xfrm>
          <a:prstGeom prst="rect">
            <a:avLst/>
          </a:prstGeom>
          <a:effectLst/>
        </p:spPr>
        <p:txBody>
          <a:bodyPr vert="horz" lIns="91440" tIns="45720" rIns="91440" bIns="45720" rtlCol="0" anchor="ctr">
            <a:normAutofit/>
          </a:bodyPr>
          <a:lstStyle/>
          <a:p>
            <a:pPr>
              <a:defRPr/>
            </a:pPr>
            <a:r>
              <a:rPr lang="en-US"/>
              <a:t>Click to edit Master title style</a:t>
            </a:r>
            <a:endParaRPr/>
          </a:p>
        </p:txBody>
      </p:sp>
      <p:sp>
        <p:nvSpPr>
          <p:cNvPr id="3" name="Text Placeholder 2"/>
          <p:cNvSpPr>
            <a:spLocks noGrp="1"/>
          </p:cNvSpPr>
          <p:nvPr>
            <p:ph type="body" idx="1"/>
          </p:nvPr>
        </p:nvSpPr>
        <p:spPr bwMode="auto">
          <a:xfrm>
            <a:off x="2560322" y="2560325"/>
            <a:ext cx="31463362" cy="18084816"/>
          </a:xfrm>
          <a:prstGeom prst="rect">
            <a:avLst/>
          </a:prstGeom>
        </p:spPr>
        <p:txBody>
          <a:bodyPr vert="horz" lIns="91440" tIns="45720" rIns="91440" bIns="45720" rtlCol="0" anchor="ctr">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2"/>
          </p:nvPr>
        </p:nvSpPr>
        <p:spPr bwMode="auto">
          <a:xfrm>
            <a:off x="35665179" y="29626577"/>
            <a:ext cx="5762222" cy="1752599"/>
          </a:xfrm>
          <a:prstGeom prst="rect">
            <a:avLst/>
          </a:prstGeom>
        </p:spPr>
        <p:txBody>
          <a:bodyPr vert="horz" lIns="91440" tIns="45720" rIns="91440" bIns="45720" rtlCol="0" anchor="t"/>
          <a:lstStyle>
            <a:lvl1pPr algn="r">
              <a:defRPr sz="4800" b="0" i="0">
                <a:solidFill>
                  <a:schemeClr val="bg2">
                    <a:lumMod val="50000"/>
                  </a:schemeClr>
                </a:solidFill>
                <a:latin typeface="+mn-lt"/>
              </a:defRPr>
            </a:lvl1pPr>
          </a:lstStyle>
          <a:p>
            <a:pPr>
              <a:defRPr/>
            </a:pPr>
            <a:fld id="{735328F5-4BDB-4306-BB18-728B8E09DB05}" type="datetimeFigureOut">
              <a:rPr lang="en-US"/>
              <a:t>3/19/2024</a:t>
            </a:fld>
            <a:endParaRPr lang="en-US"/>
          </a:p>
        </p:txBody>
      </p:sp>
      <p:sp>
        <p:nvSpPr>
          <p:cNvPr id="5" name="Footer Placeholder 4"/>
          <p:cNvSpPr>
            <a:spLocks noGrp="1"/>
          </p:cNvSpPr>
          <p:nvPr>
            <p:ph type="ftr" sz="quarter" idx="3"/>
          </p:nvPr>
        </p:nvSpPr>
        <p:spPr bwMode="auto">
          <a:xfrm>
            <a:off x="2560320" y="29626562"/>
            <a:ext cx="27896275" cy="1752599"/>
          </a:xfrm>
          <a:prstGeom prst="rect">
            <a:avLst/>
          </a:prstGeom>
        </p:spPr>
        <p:txBody>
          <a:bodyPr vert="horz" lIns="91440" tIns="45720" rIns="91440" bIns="45720" rtlCol="0" anchor="t"/>
          <a:lstStyle>
            <a:lvl1pPr algn="l">
              <a:defRPr sz="4800" b="0" i="0">
                <a:solidFill>
                  <a:schemeClr val="bg2">
                    <a:lumMod val="50000"/>
                  </a:schemeClr>
                </a:solidFill>
                <a:latin typeface="+mn-lt"/>
              </a:defRPr>
            </a:lvl1pPr>
          </a:lstStyle>
          <a:p>
            <a:pPr>
              <a:defRPr/>
            </a:pPr>
            <a:endParaRPr lang="en-US"/>
          </a:p>
        </p:txBody>
      </p:sp>
      <p:sp>
        <p:nvSpPr>
          <p:cNvPr id="6" name="Slide Number Placeholder 5"/>
          <p:cNvSpPr>
            <a:spLocks noGrp="1"/>
          </p:cNvSpPr>
          <p:nvPr>
            <p:ph type="sldNum" sz="quarter" idx="4"/>
          </p:nvPr>
        </p:nvSpPr>
        <p:spPr bwMode="auto">
          <a:xfrm>
            <a:off x="37317247" y="26776697"/>
            <a:ext cx="4113154" cy="3215640"/>
          </a:xfrm>
          <a:prstGeom prst="rect">
            <a:avLst/>
          </a:prstGeom>
        </p:spPr>
        <p:txBody>
          <a:bodyPr vert="horz" lIns="91440" tIns="45720" rIns="91440" bIns="45720" rtlCol="0" anchor="b"/>
          <a:lstStyle>
            <a:lvl1pPr algn="r">
              <a:defRPr sz="13450" b="0" i="0">
                <a:solidFill>
                  <a:schemeClr val="bg2">
                    <a:lumMod val="50000"/>
                  </a:schemeClr>
                </a:solidFill>
                <a:latin typeface="+mn-lt"/>
              </a:defRPr>
            </a:lvl1pPr>
          </a:lstStyle>
          <a:p>
            <a:pPr>
              <a:defRPr/>
            </a:pPr>
            <a:fld id="{BEC94601-87BF-4BCC-A907-76B828A040DE}"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p:titleStyle>
    <p:bodyStyle>
      <a:lvl1pPr marL="1371600" indent="-1371600" algn="l" defTabSz="2194560">
        <a:spcBef>
          <a:spcPts val="0"/>
        </a:spcBef>
        <a:spcAft>
          <a:spcPts val="2880"/>
        </a:spcAft>
        <a:buClr>
          <a:schemeClr val="tx1"/>
        </a:buClr>
        <a:buSzPct val="80000"/>
        <a:buFont typeface="Wingdings 3"/>
        <a:buChar char=""/>
        <a:defRPr sz="9600" cap="none">
          <a:solidFill>
            <a:schemeClr val="bg2">
              <a:lumMod val="75000"/>
            </a:schemeClr>
          </a:solidFill>
          <a:latin typeface="+mn-lt"/>
          <a:ea typeface="+mn-ea"/>
          <a:cs typeface="+mn-cs"/>
        </a:defRPr>
      </a:lvl1pPr>
      <a:lvl2pPr marL="3566160" indent="-1371600" algn="l" defTabSz="2194560">
        <a:spcBef>
          <a:spcPts val="0"/>
        </a:spcBef>
        <a:spcAft>
          <a:spcPts val="2880"/>
        </a:spcAft>
        <a:buClr>
          <a:schemeClr val="tx1"/>
        </a:buClr>
        <a:buSzPct val="80000"/>
        <a:buFont typeface="Wingdings 3"/>
        <a:buChar char=""/>
        <a:defRPr sz="8650" cap="none">
          <a:solidFill>
            <a:schemeClr val="bg2">
              <a:lumMod val="75000"/>
            </a:schemeClr>
          </a:solidFill>
          <a:latin typeface="+mn-lt"/>
          <a:ea typeface="+mn-ea"/>
          <a:cs typeface="+mn-cs"/>
        </a:defRPr>
      </a:lvl2pPr>
      <a:lvl3pPr marL="5760720" indent="-1371600" algn="l" defTabSz="2194560">
        <a:spcBef>
          <a:spcPts val="0"/>
        </a:spcBef>
        <a:spcAft>
          <a:spcPts val="2880"/>
        </a:spcAft>
        <a:buClr>
          <a:schemeClr val="tx1"/>
        </a:buClr>
        <a:buSzPct val="80000"/>
        <a:buFont typeface="Wingdings 3"/>
        <a:buChar char=""/>
        <a:defRPr sz="7700" cap="none">
          <a:solidFill>
            <a:schemeClr val="bg2">
              <a:lumMod val="75000"/>
            </a:schemeClr>
          </a:solidFill>
          <a:latin typeface="+mn-lt"/>
          <a:ea typeface="+mn-ea"/>
          <a:cs typeface="+mn-cs"/>
        </a:defRPr>
      </a:lvl3pPr>
      <a:lvl4pPr marL="740664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4pPr>
      <a:lvl5pPr marL="960120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5pPr>
      <a:lvl6pPr marL="12070079"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6pPr>
      <a:lvl7pPr marL="1426464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7pPr>
      <a:lvl8pPr marL="1645920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8pPr>
      <a:lvl9pPr marL="1865376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9pPr>
    </p:bodyStyle>
    <p:otherStyle>
      <a:defPPr>
        <a:defRPr lang="en-US"/>
      </a:defPPr>
      <a:lvl1pPr marL="0" algn="l" defTabSz="2194560">
        <a:defRPr sz="8650">
          <a:solidFill>
            <a:schemeClr val="tx1"/>
          </a:solidFill>
          <a:latin typeface="+mn-lt"/>
          <a:ea typeface="+mn-ea"/>
          <a:cs typeface="+mn-cs"/>
        </a:defRPr>
      </a:lvl1pPr>
      <a:lvl2pPr marL="2194560" algn="l" defTabSz="2194560">
        <a:defRPr sz="8650">
          <a:solidFill>
            <a:schemeClr val="tx1"/>
          </a:solidFill>
          <a:latin typeface="+mn-lt"/>
          <a:ea typeface="+mn-ea"/>
          <a:cs typeface="+mn-cs"/>
        </a:defRPr>
      </a:lvl2pPr>
      <a:lvl3pPr marL="4389120" algn="l" defTabSz="2194560">
        <a:defRPr sz="8650">
          <a:solidFill>
            <a:schemeClr val="tx1"/>
          </a:solidFill>
          <a:latin typeface="+mn-lt"/>
          <a:ea typeface="+mn-ea"/>
          <a:cs typeface="+mn-cs"/>
        </a:defRPr>
      </a:lvl3pPr>
      <a:lvl4pPr marL="6583680" algn="l" defTabSz="2194560">
        <a:defRPr sz="8650">
          <a:solidFill>
            <a:schemeClr val="tx1"/>
          </a:solidFill>
          <a:latin typeface="+mn-lt"/>
          <a:ea typeface="+mn-ea"/>
          <a:cs typeface="+mn-cs"/>
        </a:defRPr>
      </a:lvl4pPr>
      <a:lvl5pPr marL="8778240" algn="l" defTabSz="2194560">
        <a:defRPr sz="8650">
          <a:solidFill>
            <a:schemeClr val="tx1"/>
          </a:solidFill>
          <a:latin typeface="+mn-lt"/>
          <a:ea typeface="+mn-ea"/>
          <a:cs typeface="+mn-cs"/>
        </a:defRPr>
      </a:lvl5pPr>
      <a:lvl6pPr marL="10972800" algn="l" defTabSz="2194560">
        <a:defRPr sz="8650">
          <a:solidFill>
            <a:schemeClr val="tx1"/>
          </a:solidFill>
          <a:latin typeface="+mn-lt"/>
          <a:ea typeface="+mn-ea"/>
          <a:cs typeface="+mn-cs"/>
        </a:defRPr>
      </a:lvl6pPr>
      <a:lvl7pPr marL="13167360" algn="l" defTabSz="2194560">
        <a:defRPr sz="8650">
          <a:solidFill>
            <a:schemeClr val="tx1"/>
          </a:solidFill>
          <a:latin typeface="+mn-lt"/>
          <a:ea typeface="+mn-ea"/>
          <a:cs typeface="+mn-cs"/>
        </a:defRPr>
      </a:lvl7pPr>
      <a:lvl8pPr marL="15361920" algn="l" defTabSz="2194560">
        <a:defRPr sz="8650">
          <a:solidFill>
            <a:schemeClr val="tx1"/>
          </a:solidFill>
          <a:latin typeface="+mn-lt"/>
          <a:ea typeface="+mn-ea"/>
          <a:cs typeface="+mn-cs"/>
        </a:defRPr>
      </a:lvl8pPr>
      <a:lvl9pPr marL="17556480" algn="l" defTabSz="2194560">
        <a:defRPr sz="865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hyperlink" Target="mailto:NikolasThornton@clayton.edu" TargetMode="Externa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jpg"/><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image" Target="../media/image6.jpg"/><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chemeClr val="tx2">
            <a:lumMod val="20000"/>
            <a:lumOff val="80000"/>
          </a:schemeClr>
        </a:solidFill>
      </p:bgPr>
    </p:bg>
    <p:spTree>
      <p:nvGrpSpPr>
        <p:cNvPr id="1" name=""/>
        <p:cNvGrpSpPr/>
        <p:nvPr/>
      </p:nvGrpSpPr>
      <p:grpSpPr bwMode="auto">
        <a:xfrm>
          <a:off x="0" y="0"/>
          <a:ext cx="0" cy="0"/>
          <a:chOff x="0" y="0"/>
          <a:chExt cx="0" cy="0"/>
        </a:xfrm>
      </p:grpSpPr>
      <p:sp>
        <p:nvSpPr>
          <p:cNvPr id="176" name="Rectangle 175"/>
          <p:cNvSpPr/>
          <p:nvPr/>
        </p:nvSpPr>
        <p:spPr bwMode="auto">
          <a:xfrm>
            <a:off x="14805647" y="29016260"/>
            <a:ext cx="5578810" cy="301339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aphicFrame>
        <p:nvGraphicFramePr>
          <p:cNvPr id="9" name="Table 8"/>
          <p:cNvGraphicFramePr>
            <a:graphicFrameLocks xmlns:a="http://schemas.openxmlformats.org/drawingml/2006/main" noGrp="1"/>
          </p:cNvGraphicFramePr>
          <p:nvPr/>
        </p:nvGraphicFramePr>
        <p:xfrm>
          <a:off x="0" y="424660"/>
          <a:ext cx="43891200" cy="3749040"/>
        </p:xfrm>
        <a:graphic>
          <a:graphicData uri="http://schemas.openxmlformats.org/drawingml/2006/table">
            <a:tbl>
              <a:tblPr firstRow="1" firstCol="0" lastRow="0" lastCol="0" bandRow="1" bandCol="0">
                <a:tableStyleId>{5C22544A-7EE6-4342-B048-85BDC9FD1C3A}</a:tableStyleId>
              </a:tblPr>
              <a:tblGrid>
                <a:gridCol w="43891200"/>
              </a:tblGrid>
              <a:tr h="370840">
                <a:tc>
                  <a:txBody>
                    <a:bodyPr/>
                    <a:p>
                      <a:pPr marL="0" marR="0" lvl="0" indent="0" algn="ctr" defTabSz="4389120">
                        <a:lnSpc>
                          <a:spcPct val="100000"/>
                        </a:lnSpc>
                        <a:spcBef>
                          <a:spcPts val="0"/>
                        </a:spcBef>
                        <a:spcAft>
                          <a:spcPts val="0"/>
                        </a:spcAft>
                        <a:buClrTx/>
                        <a:buSzTx/>
                        <a:buFontTx/>
                        <a:buNone/>
                        <a:defRPr/>
                      </a:pPr>
                      <a:r>
                        <a:rPr lang="en-US" sz="6000" b="0">
                          <a:solidFill>
                            <a:schemeClr val="bg1"/>
                          </a:solidFill>
                          <a:latin typeface="Times New Roman"/>
                          <a:ea typeface="+mn-ea"/>
                          <a:cs typeface="Times New Roman"/>
                        </a:rPr>
                        <a:t>Progress for the Design and Testing of Photon-based Hardware Random Number Generator</a:t>
                      </a:r>
                      <a:endParaRPr/>
                    </a:p>
                    <a:p>
                      <a:pPr marL="0" marR="0" lvl="0" indent="0" algn="ctr" defTabSz="4389120">
                        <a:lnSpc>
                          <a:spcPct val="100000"/>
                        </a:lnSpc>
                        <a:spcBef>
                          <a:spcPts val="0"/>
                        </a:spcBef>
                        <a:spcAft>
                          <a:spcPts val="0"/>
                        </a:spcAft>
                        <a:buClrTx/>
                        <a:buSzTx/>
                        <a:buFontTx/>
                        <a:buNone/>
                        <a:defRPr/>
                      </a:pPr>
                      <a:r>
                        <a:rPr lang="en-US" sz="6000" b="0">
                          <a:solidFill>
                            <a:schemeClr val="bg1"/>
                          </a:solidFill>
                          <a:latin typeface="Times New Roman"/>
                          <a:ea typeface="+mn-ea"/>
                          <a:cs typeface="Times New Roman"/>
                        </a:rPr>
                        <a:t> Nikolas Thornton*, Dmitriy </a:t>
                      </a:r>
                      <a:r>
                        <a:rPr lang="en-US" sz="6000" b="0">
                          <a:solidFill>
                            <a:schemeClr val="bg1"/>
                          </a:solidFill>
                          <a:latin typeface="Times New Roman"/>
                          <a:ea typeface="+mn-ea"/>
                          <a:cs typeface="Times New Roman"/>
                        </a:rPr>
                        <a:t>Beznosko</a:t>
                      </a:r>
                      <a:r>
                        <a:rPr lang="en-US" sz="6000" b="0">
                          <a:solidFill>
                            <a:schemeClr val="bg1"/>
                          </a:solidFill>
                          <a:latin typeface="Times New Roman"/>
                          <a:ea typeface="+mn-ea"/>
                          <a:cs typeface="Times New Roman"/>
                        </a:rPr>
                        <a:t>, Keith Driscoll, Fernando Guadarrama , Steven Mai</a:t>
                      </a:r>
                      <a:endParaRPr/>
                    </a:p>
                    <a:p>
                      <a:pPr marL="0" marR="0" lvl="0" indent="0" algn="ctr" defTabSz="4389120">
                        <a:lnSpc>
                          <a:spcPct val="100000"/>
                        </a:lnSpc>
                        <a:spcBef>
                          <a:spcPts val="0"/>
                        </a:spcBef>
                        <a:spcAft>
                          <a:spcPts val="0"/>
                        </a:spcAft>
                        <a:buClrTx/>
                        <a:buSzTx/>
                        <a:buFontTx/>
                        <a:buNone/>
                        <a:defRPr/>
                      </a:pPr>
                      <a:r>
                        <a:rPr lang="en-US" sz="6000" b="0">
                          <a:solidFill>
                            <a:schemeClr val="bg1"/>
                          </a:solidFill>
                          <a:latin typeface="Times New Roman"/>
                          <a:ea typeface="+mn-ea"/>
                          <a:cs typeface="Times New Roman"/>
                        </a:rPr>
                        <a:t>March 27, 2024, CIMS SYMPOSIUM</a:t>
                      </a:r>
                      <a:endParaRPr/>
                    </a:p>
                    <a:p>
                      <a:pPr marL="0" marR="0" lvl="0" indent="0" algn="ctr" defTabSz="4389120">
                        <a:lnSpc>
                          <a:spcPct val="100000"/>
                        </a:lnSpc>
                        <a:spcBef>
                          <a:spcPts val="0"/>
                        </a:spcBef>
                        <a:spcAft>
                          <a:spcPts val="0"/>
                        </a:spcAft>
                        <a:buClrTx/>
                        <a:buSzTx/>
                        <a:buFontTx/>
                        <a:buNone/>
                        <a:defRPr/>
                      </a:pPr>
                      <a:r>
                        <a:rPr lang="en-US" sz="6000" b="0">
                          <a:solidFill>
                            <a:schemeClr val="bg1"/>
                          </a:solidFill>
                          <a:latin typeface="Times New Roman"/>
                          <a:ea typeface="+mn-ea"/>
                          <a:cs typeface="Times New Roman"/>
                        </a:rPr>
                        <a:t>*presenter, </a:t>
                      </a:r>
                      <a:r>
                        <a:rPr lang="en-US" sz="6000" b="0" u="sng">
                          <a:solidFill>
                            <a:schemeClr val="bg1"/>
                          </a:solidFill>
                          <a:latin typeface="Times New Roman"/>
                          <a:ea typeface="+mn-ea"/>
                          <a:cs typeface="Times New Roman"/>
                          <a:hlinkClick r:id="rId3" tooltip="mailto:NikolasThornton@clayton.edu"/>
                        </a:rPr>
                        <a:t>NikolasThornton@clayton.edu</a:t>
                      </a:r>
                      <a:r>
                        <a:rPr lang="en-US" sz="6000" b="0">
                          <a:solidFill>
                            <a:schemeClr val="bg1"/>
                          </a:solidFill>
                          <a:latin typeface="Times New Roman"/>
                          <a:ea typeface="+mn-ea"/>
                          <a:cs typeface="Times New Roman"/>
                        </a:rPr>
                        <a:t> </a:t>
                      </a:r>
                      <a:endParaRPr/>
                    </a:p>
                  </a:txBody>
                  <a:tcPr>
                    <a:lnT w="38100" algn="ctr">
                      <a:solidFill>
                        <a:schemeClr val="tx1"/>
                      </a:solidFill>
                    </a:lnT>
                    <a:lnB w="38100" algn="ctr">
                      <a:solidFill>
                        <a:schemeClr val="tx1"/>
                      </a:solidFill>
                    </a:lnB>
                    <a:solidFill>
                      <a:schemeClr val="accent1">
                        <a:lumMod val="20000"/>
                        <a:lumOff val="80000"/>
                      </a:schemeClr>
                    </a:solidFill>
                  </a:tcPr>
                </a:tc>
              </a:tr>
            </a:tbl>
          </a:graphicData>
        </a:graphic>
      </p:graphicFrame>
      <p:pic>
        <p:nvPicPr>
          <p:cNvPr id="11" name="Picture 10"/>
          <p:cNvPicPr>
            <a:picLocks noChangeAspect="1"/>
          </p:cNvPicPr>
          <p:nvPr/>
        </p:nvPicPr>
        <p:blipFill>
          <a:blip r:embed="rId4"/>
          <a:stretch/>
        </p:blipFill>
        <p:spPr bwMode="auto">
          <a:xfrm>
            <a:off x="190271" y="1273972"/>
            <a:ext cx="7475943" cy="1929368"/>
          </a:xfrm>
          <a:prstGeom prst="rect">
            <a:avLst/>
          </a:prstGeom>
        </p:spPr>
      </p:pic>
      <p:sp>
        <p:nvSpPr>
          <p:cNvPr id="23" name="Title 17"/>
          <p:cNvSpPr txBox="1"/>
          <p:nvPr/>
        </p:nvSpPr>
        <p:spPr bwMode="auto">
          <a:xfrm>
            <a:off x="930819" y="10261163"/>
            <a:ext cx="11877175" cy="1736327"/>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Pseudo-random number generators</a:t>
            </a:r>
            <a:endParaRPr/>
          </a:p>
        </p:txBody>
      </p:sp>
      <p:sp>
        <p:nvSpPr>
          <p:cNvPr id="24" name="Content Placeholder 2"/>
          <p:cNvSpPr txBox="1"/>
          <p:nvPr/>
        </p:nvSpPr>
        <p:spPr bwMode="auto">
          <a:xfrm>
            <a:off x="1924548" y="12250113"/>
            <a:ext cx="9690540" cy="1099116"/>
          </a:xfrm>
          <a:prstGeom prst="rect">
            <a:avLst/>
          </a:prstGeom>
        </p:spPr>
        <p:txBody>
          <a:bodyPr>
            <a:normAutofit/>
          </a:bodyPr>
          <a:lstStyle>
            <a:lvl1pPr marL="1371600" indent="-1371600" algn="l" defTabSz="2194560">
              <a:spcBef>
                <a:spcPts val="0"/>
              </a:spcBef>
              <a:spcAft>
                <a:spcPts val="2880"/>
              </a:spcAft>
              <a:buClr>
                <a:schemeClr val="tx1"/>
              </a:buClr>
              <a:buSzPct val="80000"/>
              <a:buFont typeface="Wingdings 3"/>
              <a:buChar char=""/>
              <a:defRPr sz="9600" cap="none">
                <a:solidFill>
                  <a:schemeClr val="bg2">
                    <a:lumMod val="75000"/>
                  </a:schemeClr>
                </a:solidFill>
                <a:latin typeface="+mn-lt"/>
                <a:ea typeface="+mn-ea"/>
                <a:cs typeface="+mn-cs"/>
              </a:defRPr>
            </a:lvl1pPr>
            <a:lvl2pPr marL="3566160" indent="-1371600" algn="l" defTabSz="2194560">
              <a:spcBef>
                <a:spcPts val="0"/>
              </a:spcBef>
              <a:spcAft>
                <a:spcPts val="2880"/>
              </a:spcAft>
              <a:buClr>
                <a:schemeClr val="tx1"/>
              </a:buClr>
              <a:buSzPct val="80000"/>
              <a:buFont typeface="Wingdings 3"/>
              <a:buChar char=""/>
              <a:defRPr sz="8650" cap="none">
                <a:solidFill>
                  <a:schemeClr val="bg2">
                    <a:lumMod val="75000"/>
                  </a:schemeClr>
                </a:solidFill>
                <a:latin typeface="+mn-lt"/>
                <a:ea typeface="+mn-ea"/>
                <a:cs typeface="+mn-cs"/>
              </a:defRPr>
            </a:lvl2pPr>
            <a:lvl3pPr marL="5760720" indent="-1371600" algn="l" defTabSz="2194560">
              <a:spcBef>
                <a:spcPts val="0"/>
              </a:spcBef>
              <a:spcAft>
                <a:spcPts val="2880"/>
              </a:spcAft>
              <a:buClr>
                <a:schemeClr val="tx1"/>
              </a:buClr>
              <a:buSzPct val="80000"/>
              <a:buFont typeface="Wingdings 3"/>
              <a:buChar char=""/>
              <a:defRPr sz="7700" cap="none">
                <a:solidFill>
                  <a:schemeClr val="bg2">
                    <a:lumMod val="75000"/>
                  </a:schemeClr>
                </a:solidFill>
                <a:latin typeface="+mn-lt"/>
                <a:ea typeface="+mn-ea"/>
                <a:cs typeface="+mn-cs"/>
              </a:defRPr>
            </a:lvl3pPr>
            <a:lvl4pPr marL="740664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4pPr>
            <a:lvl5pPr marL="9601200" indent="-82296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5pPr>
            <a:lvl6pPr marL="12070079"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6pPr>
            <a:lvl7pPr marL="1426464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7pPr>
            <a:lvl8pPr marL="1645920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8pPr>
            <a:lvl9pPr marL="18653760" indent="-1097280" algn="l" defTabSz="2194560">
              <a:spcBef>
                <a:spcPts val="0"/>
              </a:spcBef>
              <a:spcAft>
                <a:spcPts val="2880"/>
              </a:spcAft>
              <a:buClr>
                <a:schemeClr val="tx1"/>
              </a:buClr>
              <a:buSzPct val="80000"/>
              <a:buFont typeface="Wingdings 3"/>
              <a:buChar char=""/>
              <a:defRPr sz="6700" cap="none">
                <a:solidFill>
                  <a:schemeClr val="bg2">
                    <a:lumMod val="75000"/>
                  </a:schemeClr>
                </a:solidFill>
                <a:latin typeface="+mn-lt"/>
                <a:ea typeface="+mn-ea"/>
                <a:cs typeface="+mn-cs"/>
              </a:defRPr>
            </a:lvl9pPr>
          </a:lstStyle>
          <a:p>
            <a:pPr marL="0" indent="0" algn="ctr">
              <a:buNone/>
              <a:defRPr/>
            </a:pPr>
            <a:r>
              <a:rPr lang="en-US" sz="2500" b="1">
                <a:solidFill>
                  <a:schemeClr val="bg2"/>
                </a:solidFill>
              </a:rPr>
              <a:t>Seed – a number that PRNGs use to derive their randomness.</a:t>
            </a:r>
            <a:endParaRPr/>
          </a:p>
        </p:txBody>
      </p:sp>
      <p:sp>
        <p:nvSpPr>
          <p:cNvPr id="28" name="Content Placeholder 2"/>
          <p:cNvSpPr txBox="1"/>
          <p:nvPr/>
        </p:nvSpPr>
        <p:spPr bwMode="auto">
          <a:xfrm>
            <a:off x="1835043" y="15600967"/>
            <a:ext cx="4728694" cy="2944004"/>
          </a:xfrm>
          <a:prstGeom prst="rect">
            <a:avLst/>
          </a:prstGeom>
        </p:spPr>
        <p:txBody>
          <a:bodyPr vert="horz" lIns="91440" tIns="45720" rIns="91440" bIns="45720" rtlCol="0">
            <a:noAutofit/>
          </a:bodyPr>
          <a:lstStyle>
            <a:lvl1pPr marL="0" indent="0" algn="l" defTabSz="914400">
              <a:lnSpc>
                <a:spcPct val="150000"/>
              </a:lnSpc>
              <a:spcBef>
                <a:spcPts val="1000"/>
              </a:spcBef>
              <a:buFont typeface="Arial"/>
              <a:buNone/>
              <a:defRPr sz="1600">
                <a:solidFill>
                  <a:schemeClr val="accent2">
                    <a:lumMod val="50000"/>
                  </a:schemeClr>
                </a:solidFill>
                <a:latin typeface="+mn-lt"/>
                <a:ea typeface="+mn-ea"/>
                <a:cs typeface="+mn-cs"/>
              </a:defRPr>
            </a:lvl1pPr>
            <a:lvl2pPr marL="457200" indent="0" algn="l" defTabSz="914400">
              <a:lnSpc>
                <a:spcPct val="150000"/>
              </a:lnSpc>
              <a:spcBef>
                <a:spcPts val="500"/>
              </a:spcBef>
              <a:buFont typeface="Arial"/>
              <a:buNone/>
              <a:defRPr sz="2000">
                <a:solidFill>
                  <a:schemeClr val="tx2">
                    <a:lumMod val="50000"/>
                  </a:schemeClr>
                </a:solidFill>
                <a:latin typeface="+mn-lt"/>
                <a:ea typeface="+mn-ea"/>
                <a:cs typeface="+mn-cs"/>
              </a:defRPr>
            </a:lvl2pPr>
            <a:lvl3pPr marL="914400" indent="0" algn="l" defTabSz="914400">
              <a:lnSpc>
                <a:spcPct val="150000"/>
              </a:lnSpc>
              <a:spcBef>
                <a:spcPts val="500"/>
              </a:spcBef>
              <a:buFont typeface="Arial"/>
              <a:buNone/>
              <a:defRPr sz="1800">
                <a:solidFill>
                  <a:schemeClr val="tx2">
                    <a:lumMod val="50000"/>
                  </a:schemeClr>
                </a:solidFill>
                <a:latin typeface="+mn-lt"/>
                <a:ea typeface="+mn-ea"/>
                <a:cs typeface="+mn-cs"/>
              </a:defRPr>
            </a:lvl3pPr>
            <a:lvl4pPr marL="1371600" indent="0" algn="l" defTabSz="914400">
              <a:lnSpc>
                <a:spcPct val="150000"/>
              </a:lnSpc>
              <a:spcBef>
                <a:spcPts val="500"/>
              </a:spcBef>
              <a:buFont typeface="Arial"/>
              <a:buNone/>
              <a:defRPr sz="1600">
                <a:solidFill>
                  <a:schemeClr val="tx2">
                    <a:lumMod val="50000"/>
                  </a:schemeClr>
                </a:solidFill>
                <a:latin typeface="+mn-lt"/>
                <a:ea typeface="+mn-ea"/>
                <a:cs typeface="+mn-cs"/>
              </a:defRPr>
            </a:lvl4pPr>
            <a:lvl5pPr marL="1828800" indent="0" algn="l" defTabSz="914400">
              <a:lnSpc>
                <a:spcPct val="150000"/>
              </a:lnSpc>
              <a:spcBef>
                <a:spcPts val="500"/>
              </a:spcBef>
              <a:buFont typeface="Arial"/>
              <a:buNone/>
              <a:defRPr sz="1600">
                <a:solidFill>
                  <a:schemeClr val="tx2">
                    <a:lumMod val="50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gn="ctr">
              <a:defRPr/>
            </a:pPr>
            <a:r>
              <a:rPr lang="en-US" sz="2000"/>
              <a:t>Pros:</a:t>
            </a:r>
            <a:endParaRPr/>
          </a:p>
          <a:p>
            <a:pPr marL="342900" indent="-342900">
              <a:lnSpc>
                <a:spcPct val="100000"/>
              </a:lnSpc>
              <a:buFont typeface="Arial"/>
              <a:buChar char="•"/>
              <a:defRPr/>
            </a:pPr>
            <a:r>
              <a:rPr lang="en-US" sz="2000"/>
              <a:t>Easily replicable results</a:t>
            </a:r>
            <a:endParaRPr/>
          </a:p>
          <a:p>
            <a:pPr marL="342900" indent="-342900">
              <a:lnSpc>
                <a:spcPct val="100000"/>
              </a:lnSpc>
              <a:buFont typeface="Arial"/>
              <a:buChar char="•"/>
              <a:defRPr/>
            </a:pPr>
            <a:r>
              <a:rPr lang="en-US" sz="2000"/>
              <a:t>No external hardware necessary</a:t>
            </a:r>
            <a:endParaRPr/>
          </a:p>
        </p:txBody>
      </p:sp>
      <p:sp>
        <p:nvSpPr>
          <p:cNvPr id="29" name="Content Placeholder 2"/>
          <p:cNvSpPr txBox="1"/>
          <p:nvPr/>
        </p:nvSpPr>
        <p:spPr bwMode="auto">
          <a:xfrm>
            <a:off x="7397161" y="15600967"/>
            <a:ext cx="5571623" cy="1443278"/>
          </a:xfrm>
          <a:prstGeom prst="rect">
            <a:avLst/>
          </a:prstGeom>
        </p:spPr>
        <p:txBody>
          <a:bodyPr vert="horz" lIns="91440" tIns="45720" rIns="91440" bIns="45720" rtlCol="0">
            <a:noAutofit/>
          </a:bodyPr>
          <a:lstStyle>
            <a:lvl1pPr marL="0" indent="0" algn="l" defTabSz="914400">
              <a:lnSpc>
                <a:spcPct val="150000"/>
              </a:lnSpc>
              <a:spcBef>
                <a:spcPts val="1000"/>
              </a:spcBef>
              <a:buFont typeface="Arial"/>
              <a:buNone/>
              <a:defRPr sz="1600">
                <a:solidFill>
                  <a:schemeClr val="accent2">
                    <a:lumMod val="50000"/>
                  </a:schemeClr>
                </a:solidFill>
                <a:latin typeface="+mn-lt"/>
                <a:ea typeface="+mn-ea"/>
                <a:cs typeface="+mn-cs"/>
              </a:defRPr>
            </a:lvl1pPr>
            <a:lvl2pPr marL="457200" indent="0" algn="l" defTabSz="914400">
              <a:lnSpc>
                <a:spcPct val="150000"/>
              </a:lnSpc>
              <a:spcBef>
                <a:spcPts val="500"/>
              </a:spcBef>
              <a:buFont typeface="Arial"/>
              <a:buNone/>
              <a:defRPr sz="2000">
                <a:solidFill>
                  <a:schemeClr val="tx2">
                    <a:lumMod val="50000"/>
                  </a:schemeClr>
                </a:solidFill>
                <a:latin typeface="+mn-lt"/>
                <a:ea typeface="+mn-ea"/>
                <a:cs typeface="+mn-cs"/>
              </a:defRPr>
            </a:lvl2pPr>
            <a:lvl3pPr marL="914400" indent="0" algn="l" defTabSz="914400">
              <a:lnSpc>
                <a:spcPct val="150000"/>
              </a:lnSpc>
              <a:spcBef>
                <a:spcPts val="500"/>
              </a:spcBef>
              <a:buFont typeface="Arial"/>
              <a:buNone/>
              <a:defRPr sz="1800">
                <a:solidFill>
                  <a:schemeClr val="tx2">
                    <a:lumMod val="50000"/>
                  </a:schemeClr>
                </a:solidFill>
                <a:latin typeface="+mn-lt"/>
                <a:ea typeface="+mn-ea"/>
                <a:cs typeface="+mn-cs"/>
              </a:defRPr>
            </a:lvl3pPr>
            <a:lvl4pPr marL="1371600" indent="0" algn="l" defTabSz="914400">
              <a:lnSpc>
                <a:spcPct val="150000"/>
              </a:lnSpc>
              <a:spcBef>
                <a:spcPts val="500"/>
              </a:spcBef>
              <a:buFont typeface="Arial"/>
              <a:buNone/>
              <a:defRPr sz="1600">
                <a:solidFill>
                  <a:schemeClr val="tx2">
                    <a:lumMod val="50000"/>
                  </a:schemeClr>
                </a:solidFill>
                <a:latin typeface="+mn-lt"/>
                <a:ea typeface="+mn-ea"/>
                <a:cs typeface="+mn-cs"/>
              </a:defRPr>
            </a:lvl4pPr>
            <a:lvl5pPr marL="1828800" indent="0" algn="l" defTabSz="914400">
              <a:lnSpc>
                <a:spcPct val="150000"/>
              </a:lnSpc>
              <a:spcBef>
                <a:spcPts val="500"/>
              </a:spcBef>
              <a:buFont typeface="Arial"/>
              <a:buNone/>
              <a:defRPr sz="1600">
                <a:solidFill>
                  <a:schemeClr val="tx2">
                    <a:lumMod val="50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gn="ctr">
              <a:defRPr/>
            </a:pPr>
            <a:r>
              <a:rPr lang="en-US" sz="2000"/>
              <a:t>Cons:</a:t>
            </a:r>
            <a:endParaRPr/>
          </a:p>
          <a:p>
            <a:pPr marL="342900" indent="-342900">
              <a:lnSpc>
                <a:spcPct val="100000"/>
              </a:lnSpc>
              <a:buFont typeface="Arial"/>
              <a:buChar char="•"/>
              <a:defRPr/>
            </a:pPr>
            <a:r>
              <a:rPr lang="en-US" sz="2000"/>
              <a:t>Easily replicable results</a:t>
            </a:r>
            <a:endParaRPr/>
          </a:p>
          <a:p>
            <a:pPr marL="342900" indent="-342900">
              <a:lnSpc>
                <a:spcPct val="100000"/>
              </a:lnSpc>
              <a:buFont typeface="Arial"/>
              <a:buChar char="•"/>
              <a:defRPr/>
            </a:pPr>
            <a:r>
              <a:rPr lang="en-US" sz="2000"/>
              <a:t>Not random enough for many use cases</a:t>
            </a:r>
            <a:endParaRPr/>
          </a:p>
          <a:p>
            <a:pPr algn="ctr">
              <a:defRPr/>
            </a:pPr>
            <a:endParaRPr lang="en-US" sz="2000"/>
          </a:p>
        </p:txBody>
      </p:sp>
      <p:sp>
        <p:nvSpPr>
          <p:cNvPr id="30" name="Content Placeholder 2"/>
          <p:cNvSpPr txBox="1"/>
          <p:nvPr/>
        </p:nvSpPr>
        <p:spPr bwMode="auto">
          <a:xfrm>
            <a:off x="1829829" y="13144777"/>
            <a:ext cx="10671433" cy="673669"/>
          </a:xfrm>
          <a:prstGeom prst="rect">
            <a:avLst/>
          </a:prstGeom>
        </p:spPr>
        <p:txBody>
          <a:bodyPr vert="horz" lIns="91440" tIns="45720" rIns="91440" bIns="45720" rtlCol="0">
            <a:normAutofit lnSpcReduction="10000"/>
          </a:bodyPr>
          <a:lstStyle>
            <a:lvl1pPr marL="0" indent="0" algn="l" defTabSz="914400">
              <a:lnSpc>
                <a:spcPct val="150000"/>
              </a:lnSpc>
              <a:spcBef>
                <a:spcPts val="1000"/>
              </a:spcBef>
              <a:buFont typeface="Arial"/>
              <a:buNone/>
              <a:defRPr sz="1600">
                <a:solidFill>
                  <a:schemeClr val="accent2">
                    <a:lumMod val="50000"/>
                  </a:schemeClr>
                </a:solidFill>
                <a:latin typeface="+mn-lt"/>
                <a:ea typeface="+mn-ea"/>
                <a:cs typeface="+mn-cs"/>
              </a:defRPr>
            </a:lvl1pPr>
            <a:lvl2pPr marL="457200" indent="0" algn="l" defTabSz="914400">
              <a:lnSpc>
                <a:spcPct val="150000"/>
              </a:lnSpc>
              <a:spcBef>
                <a:spcPts val="500"/>
              </a:spcBef>
              <a:buFont typeface="Arial"/>
              <a:buNone/>
              <a:defRPr sz="2000">
                <a:solidFill>
                  <a:schemeClr val="tx2">
                    <a:lumMod val="50000"/>
                  </a:schemeClr>
                </a:solidFill>
                <a:latin typeface="+mn-lt"/>
                <a:ea typeface="+mn-ea"/>
                <a:cs typeface="+mn-cs"/>
              </a:defRPr>
            </a:lvl2pPr>
            <a:lvl3pPr marL="914400" indent="0" algn="l" defTabSz="914400">
              <a:lnSpc>
                <a:spcPct val="150000"/>
              </a:lnSpc>
              <a:spcBef>
                <a:spcPts val="500"/>
              </a:spcBef>
              <a:buFont typeface="Arial"/>
              <a:buNone/>
              <a:defRPr sz="1800">
                <a:solidFill>
                  <a:schemeClr val="tx2">
                    <a:lumMod val="50000"/>
                  </a:schemeClr>
                </a:solidFill>
                <a:latin typeface="+mn-lt"/>
                <a:ea typeface="+mn-ea"/>
                <a:cs typeface="+mn-cs"/>
              </a:defRPr>
            </a:lvl3pPr>
            <a:lvl4pPr marL="1371600" indent="0" algn="l" defTabSz="914400">
              <a:lnSpc>
                <a:spcPct val="150000"/>
              </a:lnSpc>
              <a:spcBef>
                <a:spcPts val="500"/>
              </a:spcBef>
              <a:buFont typeface="Arial"/>
              <a:buNone/>
              <a:defRPr sz="1600">
                <a:solidFill>
                  <a:schemeClr val="tx2">
                    <a:lumMod val="50000"/>
                  </a:schemeClr>
                </a:solidFill>
                <a:latin typeface="+mn-lt"/>
                <a:ea typeface="+mn-ea"/>
                <a:cs typeface="+mn-cs"/>
              </a:defRPr>
            </a:lvl4pPr>
            <a:lvl5pPr marL="1828800" indent="0" algn="l" defTabSz="914400">
              <a:lnSpc>
                <a:spcPct val="150000"/>
              </a:lnSpc>
              <a:spcBef>
                <a:spcPts val="500"/>
              </a:spcBef>
              <a:buFont typeface="Arial"/>
              <a:buNone/>
              <a:defRPr sz="1600">
                <a:solidFill>
                  <a:schemeClr val="tx2">
                    <a:lumMod val="50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en-US" sz="2000"/>
              <a:t>Derived from unpredictable or difficult to replicate factors, such as the user’s mouse movement or the machine’s uptime.</a:t>
            </a:r>
            <a:endParaRPr/>
          </a:p>
          <a:p>
            <a:pPr>
              <a:lnSpc>
                <a:spcPct val="100000"/>
              </a:lnSpc>
              <a:defRPr/>
            </a:pPr>
            <a:endParaRPr lang="en-US" sz="3000"/>
          </a:p>
        </p:txBody>
      </p:sp>
      <p:pic>
        <p:nvPicPr>
          <p:cNvPr id="31" name="Picture 30" descr="A black and white text&#10;&#10;Description automatically generated"/>
          <p:cNvPicPr>
            <a:picLocks noChangeAspect="1"/>
          </p:cNvPicPr>
          <p:nvPr/>
        </p:nvPicPr>
        <p:blipFill>
          <a:blip r:embed="rId5"/>
          <a:stretch/>
        </p:blipFill>
        <p:spPr bwMode="auto">
          <a:xfrm>
            <a:off x="3282999" y="13942942"/>
            <a:ext cx="7881571" cy="1184086"/>
          </a:xfrm>
          <a:prstGeom prst="rect">
            <a:avLst/>
          </a:prstGeom>
        </p:spPr>
      </p:pic>
      <p:sp>
        <p:nvSpPr>
          <p:cNvPr id="32" name="Title 2"/>
          <p:cNvSpPr txBox="1"/>
          <p:nvPr/>
        </p:nvSpPr>
        <p:spPr bwMode="auto">
          <a:xfrm>
            <a:off x="2189348" y="18101265"/>
            <a:ext cx="10331116" cy="1156495"/>
          </a:xfrm>
          <a:prstGeom prst="rect">
            <a:avLst/>
          </a:prstGeom>
        </p:spPr>
        <p:txBody>
          <a:bodyPr>
            <a:noAutofit/>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Photon-based solution to random number generation</a:t>
            </a:r>
            <a:endParaRPr/>
          </a:p>
        </p:txBody>
      </p:sp>
      <p:pic>
        <p:nvPicPr>
          <p:cNvPr id="33" name="Picture 32" descr="A green and black tube with a wire coming out of it&#10;&#10;Description automatically generated"/>
          <p:cNvPicPr>
            <a:picLocks noChangeAspect="1"/>
          </p:cNvPicPr>
          <p:nvPr/>
        </p:nvPicPr>
        <p:blipFill>
          <a:blip r:embed="rId6"/>
          <a:srcRect l="17338" t="0" r="7992" b="441"/>
          <a:stretch/>
        </p:blipFill>
        <p:spPr bwMode="auto">
          <a:xfrm rot="5400000">
            <a:off x="8612376" y="21204929"/>
            <a:ext cx="3897786" cy="3897786"/>
          </a:xfrm>
          <a:prstGeom prst="rect">
            <a:avLst/>
          </a:prstGeom>
        </p:spPr>
      </p:pic>
      <p:sp>
        <p:nvSpPr>
          <p:cNvPr id="34" name="Title 2"/>
          <p:cNvSpPr txBox="1"/>
          <p:nvPr/>
        </p:nvSpPr>
        <p:spPr bwMode="auto">
          <a:xfrm>
            <a:off x="1194941" y="22549585"/>
            <a:ext cx="7227010" cy="1619652"/>
          </a:xfrm>
          <a:prstGeom prst="rect">
            <a:avLst/>
          </a:prstGeom>
        </p:spPr>
        <p:txBody>
          <a:bodyPr vert="horz" lIns="91440" tIns="45720" rIns="91440" bIns="45720" rtlCol="0" anchor="ctr">
            <a:normAutofit fontScale="97500" lnSpcReduction="10000"/>
          </a:bodyPr>
          <a:lstStyle>
            <a:lvl1pPr algn="l"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A photomultiplier tube (PMT) detects photons in sync with an LED pulse from an external trigger and measures their amplitudes as shown in Figure 2. The main downside of this setup is that it requires a blackout-box for the PMT and the LED to be cased in. The PMT is also only capable of detecting 100 amplitudes per second.</a:t>
            </a:r>
            <a:endParaRPr/>
          </a:p>
        </p:txBody>
      </p:sp>
      <p:sp>
        <p:nvSpPr>
          <p:cNvPr id="45" name="Title 1"/>
          <p:cNvSpPr txBox="1"/>
          <p:nvPr/>
        </p:nvSpPr>
        <p:spPr bwMode="auto">
          <a:xfrm>
            <a:off x="30413853" y="10075432"/>
            <a:ext cx="10499725" cy="1355724"/>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EXPERIMENTAL RESULTS</a:t>
            </a:r>
            <a:endParaRPr/>
          </a:p>
        </p:txBody>
      </p:sp>
      <p:sp>
        <p:nvSpPr>
          <p:cNvPr id="46" name="Title 1"/>
          <p:cNvSpPr txBox="1"/>
          <p:nvPr/>
        </p:nvSpPr>
        <p:spPr bwMode="auto">
          <a:xfrm>
            <a:off x="28309359" y="11955571"/>
            <a:ext cx="2974598"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High/Low</a:t>
            </a:r>
            <a:endParaRPr/>
          </a:p>
        </p:txBody>
      </p:sp>
      <p:sp>
        <p:nvSpPr>
          <p:cNvPr id="47" name="Title 1"/>
          <p:cNvSpPr txBox="1"/>
          <p:nvPr/>
        </p:nvSpPr>
        <p:spPr bwMode="auto">
          <a:xfrm>
            <a:off x="27762396" y="13221164"/>
            <a:ext cx="4814151" cy="3258772"/>
          </a:xfrm>
          <a:prstGeom prst="rect">
            <a:avLst/>
          </a:prstGeom>
        </p:spPr>
        <p:txBody>
          <a:bodyPr vert="horz" lIns="91440" tIns="45720" rIns="91440" bIns="45720" rtlCol="0" anchor="ctr">
            <a:no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rPr>
              <a:t>Monte Carlo Pi Estimation:</a:t>
            </a:r>
            <a:endParaRPr/>
          </a:p>
          <a:p>
            <a:pPr algn="l">
              <a:defRPr/>
            </a:pPr>
            <a:r>
              <a:rPr lang="en-US" sz="2000">
                <a:latin typeface="Consolas"/>
              </a:rPr>
              <a:t>PRE-NEUMANN:  3.45441</a:t>
            </a:r>
            <a:endParaRPr/>
          </a:p>
          <a:p>
            <a:pPr algn="l">
              <a:defRPr/>
            </a:pPr>
            <a:r>
              <a:rPr lang="en-US" sz="2000">
                <a:latin typeface="Consolas"/>
              </a:rPr>
              <a:t>POST-NEUMANN: 3.09256</a:t>
            </a:r>
            <a:endParaRPr/>
          </a:p>
          <a:p>
            <a:pPr algn="l">
              <a:defRPr/>
            </a:pPr>
            <a:endParaRPr lang="en-US" sz="2000">
              <a:latin typeface="Consolas"/>
            </a:endParaRPr>
          </a:p>
          <a:p>
            <a:pPr algn="l">
              <a:defRPr/>
            </a:pPr>
            <a:r>
              <a:rPr lang="en-US" sz="2000">
                <a:latin typeface="Consolas"/>
              </a:rPr>
              <a:t>Average:</a:t>
            </a:r>
            <a:endParaRPr/>
          </a:p>
          <a:p>
            <a:pPr algn="l">
              <a:defRPr/>
            </a:pPr>
            <a:r>
              <a:rPr lang="en-US" sz="2000">
                <a:latin typeface="Consolas"/>
              </a:rPr>
              <a:t>PRE-NEUMANN:  0.49992</a:t>
            </a:r>
            <a:endParaRPr/>
          </a:p>
          <a:p>
            <a:pPr algn="l">
              <a:defRPr/>
            </a:pPr>
            <a:r>
              <a:rPr lang="en-US" sz="2000">
                <a:latin typeface="Consolas"/>
              </a:rPr>
              <a:t>POST-NEUMANN: 0.49872</a:t>
            </a:r>
            <a:endParaRPr/>
          </a:p>
          <a:p>
            <a:pPr algn="l">
              <a:defRPr/>
            </a:pPr>
            <a:endParaRPr lang="en-US" sz="2000">
              <a:latin typeface="Consolas"/>
            </a:endParaRPr>
          </a:p>
          <a:p>
            <a:pPr algn="l">
              <a:defRPr/>
            </a:pPr>
            <a:r>
              <a:rPr lang="en-US" sz="2000">
                <a:latin typeface="Consolas"/>
              </a:rPr>
              <a:t>Standard Deviation:</a:t>
            </a:r>
            <a:endParaRPr/>
          </a:p>
          <a:p>
            <a:pPr algn="l">
              <a:defRPr/>
            </a:pPr>
            <a:r>
              <a:rPr lang="en-US" sz="2000">
                <a:latin typeface="Consolas"/>
              </a:rPr>
              <a:t>PRE-NEUMANN:  0.4999999942</a:t>
            </a:r>
            <a:endParaRPr/>
          </a:p>
          <a:p>
            <a:pPr algn="l">
              <a:defRPr/>
            </a:pPr>
            <a:r>
              <a:rPr lang="en-US" sz="2000">
                <a:latin typeface="Consolas"/>
              </a:rPr>
              <a:t>POST-NEUMANN: 0.4999983711</a:t>
            </a:r>
            <a:endParaRPr/>
          </a:p>
          <a:p>
            <a:pPr algn="l">
              <a:defRPr/>
            </a:pPr>
            <a:r>
              <a:rPr lang="en-US" sz="2000">
                <a:latin typeface="Consolas"/>
              </a:rPr>
              <a:t>  </a:t>
            </a:r>
            <a:endParaRPr/>
          </a:p>
        </p:txBody>
      </p:sp>
      <p:sp>
        <p:nvSpPr>
          <p:cNvPr id="50" name="Title 1"/>
          <p:cNvSpPr txBox="1"/>
          <p:nvPr/>
        </p:nvSpPr>
        <p:spPr bwMode="auto">
          <a:xfrm>
            <a:off x="32167475" y="11954693"/>
            <a:ext cx="3124689"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Even/Odd</a:t>
            </a:r>
            <a:endParaRPr/>
          </a:p>
        </p:txBody>
      </p:sp>
      <p:sp>
        <p:nvSpPr>
          <p:cNvPr id="51" name="Title 1"/>
          <p:cNvSpPr txBox="1"/>
          <p:nvPr/>
        </p:nvSpPr>
        <p:spPr bwMode="auto">
          <a:xfrm>
            <a:off x="29815058" y="11508231"/>
            <a:ext cx="3601440" cy="853948"/>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sz="2000">
                <a:solidFill>
                  <a:schemeClr val="bg1"/>
                </a:solidFill>
              </a:rPr>
              <a:t>Using 290,000 amplitudes</a:t>
            </a:r>
            <a:endParaRPr/>
          </a:p>
        </p:txBody>
      </p:sp>
      <p:sp>
        <p:nvSpPr>
          <p:cNvPr id="53" name="Title 1"/>
          <p:cNvSpPr txBox="1"/>
          <p:nvPr/>
        </p:nvSpPr>
        <p:spPr bwMode="auto">
          <a:xfrm>
            <a:off x="31918199" y="13117116"/>
            <a:ext cx="4012796" cy="3258772"/>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rPr>
              <a:t>Monte Carlo Pi Estimation:</a:t>
            </a:r>
            <a:endParaRPr/>
          </a:p>
          <a:p>
            <a:pPr algn="l">
              <a:defRPr/>
            </a:pPr>
            <a:r>
              <a:rPr lang="en-US" sz="2000">
                <a:latin typeface="Consolas"/>
              </a:rPr>
              <a:t>PRE-NEUMANN:  3.13644</a:t>
            </a:r>
            <a:endParaRPr/>
          </a:p>
          <a:p>
            <a:pPr algn="l">
              <a:defRPr/>
            </a:pPr>
            <a:r>
              <a:rPr lang="en-US" sz="2000">
                <a:latin typeface="Consolas"/>
              </a:rPr>
              <a:t>POST-NEUMANN: 3.14502</a:t>
            </a:r>
            <a:endParaRPr/>
          </a:p>
          <a:p>
            <a:pPr algn="l">
              <a:defRPr/>
            </a:pPr>
            <a:endParaRPr lang="en-US" sz="2000">
              <a:latin typeface="Consolas"/>
            </a:endParaRPr>
          </a:p>
          <a:p>
            <a:pPr algn="l">
              <a:defRPr/>
            </a:pPr>
            <a:r>
              <a:rPr lang="en-US" sz="2000">
                <a:latin typeface="Consolas"/>
              </a:rPr>
              <a:t>Average:</a:t>
            </a:r>
            <a:endParaRPr/>
          </a:p>
          <a:p>
            <a:pPr algn="l">
              <a:defRPr/>
            </a:pPr>
            <a:r>
              <a:rPr lang="en-US" sz="2000">
                <a:latin typeface="Consolas"/>
              </a:rPr>
              <a:t>PRE-NEUMANN:  0.49946</a:t>
            </a:r>
            <a:endParaRPr/>
          </a:p>
          <a:p>
            <a:pPr algn="l">
              <a:defRPr/>
            </a:pPr>
            <a:r>
              <a:rPr lang="en-US" sz="2000">
                <a:latin typeface="Consolas"/>
              </a:rPr>
              <a:t>POST-NEUMANN: 0.49947</a:t>
            </a:r>
            <a:endParaRPr/>
          </a:p>
          <a:p>
            <a:pPr algn="l">
              <a:defRPr/>
            </a:pPr>
            <a:endParaRPr lang="en-US" sz="2000">
              <a:latin typeface="Consolas"/>
            </a:endParaRPr>
          </a:p>
          <a:p>
            <a:pPr algn="l">
              <a:defRPr/>
            </a:pPr>
            <a:r>
              <a:rPr lang="en-US" sz="2000">
                <a:latin typeface="Consolas"/>
              </a:rPr>
              <a:t>Standard Deviation:</a:t>
            </a:r>
            <a:endParaRPr/>
          </a:p>
          <a:p>
            <a:pPr algn="l">
              <a:defRPr/>
            </a:pPr>
            <a:r>
              <a:rPr lang="en-US" sz="2000">
                <a:latin typeface="Consolas"/>
              </a:rPr>
              <a:t>PRE-NEUMANN:  0.499999711</a:t>
            </a:r>
            <a:endParaRPr/>
          </a:p>
          <a:p>
            <a:pPr algn="l">
              <a:defRPr/>
            </a:pPr>
            <a:r>
              <a:rPr lang="en-US" sz="2000">
                <a:latin typeface="Consolas"/>
              </a:rPr>
              <a:t>POST-NEUMANN: 0.499999723  </a:t>
            </a:r>
            <a:endParaRPr/>
          </a:p>
        </p:txBody>
      </p:sp>
      <p:sp>
        <p:nvSpPr>
          <p:cNvPr id="2" name="Title 1"/>
          <p:cNvSpPr txBox="1"/>
          <p:nvPr/>
        </p:nvSpPr>
        <p:spPr bwMode="auto">
          <a:xfrm>
            <a:off x="15134595" y="4563312"/>
            <a:ext cx="10499725" cy="1355724"/>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TESTING METHODS</a:t>
            </a:r>
            <a:endParaRPr/>
          </a:p>
        </p:txBody>
      </p:sp>
      <p:sp>
        <p:nvSpPr>
          <p:cNvPr id="3" name="Title 1"/>
          <p:cNvSpPr txBox="1"/>
          <p:nvPr/>
        </p:nvSpPr>
        <p:spPr bwMode="auto">
          <a:xfrm>
            <a:off x="14360676" y="6198390"/>
            <a:ext cx="8511973"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4000" b="1"/>
              <a:t>Monte Carlo Pi Estimation Test</a:t>
            </a:r>
            <a:endParaRPr/>
          </a:p>
        </p:txBody>
      </p:sp>
      <p:pic>
        <p:nvPicPr>
          <p:cNvPr id="12" name="Picture 11"/>
          <p:cNvPicPr>
            <a:picLocks noChangeAspect="1"/>
          </p:cNvPicPr>
          <p:nvPr/>
        </p:nvPicPr>
        <p:blipFill>
          <a:blip r:embed="rId7"/>
          <a:stretch/>
        </p:blipFill>
        <p:spPr bwMode="auto">
          <a:xfrm>
            <a:off x="23045524" y="7428653"/>
            <a:ext cx="3968196" cy="3984165"/>
          </a:xfrm>
          <a:prstGeom prst="rect">
            <a:avLst/>
          </a:prstGeom>
        </p:spPr>
      </p:pic>
      <p:sp>
        <p:nvSpPr>
          <p:cNvPr id="59" name="Title 27"/>
          <p:cNvSpPr txBox="1"/>
          <p:nvPr/>
        </p:nvSpPr>
        <p:spPr bwMode="auto">
          <a:xfrm>
            <a:off x="29924659" y="16638241"/>
            <a:ext cx="360144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defRPr/>
            </a:pPr>
            <a:r>
              <a:rPr lang="en-US" sz="4400" b="1"/>
              <a:t>The FLS Test</a:t>
            </a:r>
            <a:endParaRPr/>
          </a:p>
        </p:txBody>
      </p:sp>
      <p:sp>
        <p:nvSpPr>
          <p:cNvPr id="60" name="Title 27"/>
          <p:cNvSpPr txBox="1"/>
          <p:nvPr/>
        </p:nvSpPr>
        <p:spPr bwMode="auto">
          <a:xfrm>
            <a:off x="28270112" y="18596757"/>
            <a:ext cx="2815788"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defRPr/>
            </a:pPr>
            <a:r>
              <a:rPr lang="en-US" sz="4400"/>
              <a:t>High/Low</a:t>
            </a:r>
            <a:endParaRPr/>
          </a:p>
        </p:txBody>
      </p:sp>
      <p:sp>
        <p:nvSpPr>
          <p:cNvPr id="65" name="Title 27"/>
          <p:cNvSpPr txBox="1"/>
          <p:nvPr/>
        </p:nvSpPr>
        <p:spPr bwMode="auto">
          <a:xfrm>
            <a:off x="32158097" y="18630991"/>
            <a:ext cx="312055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defRPr/>
            </a:pPr>
            <a:r>
              <a:rPr lang="en-US" sz="4400"/>
              <a:t>Even/Odd</a:t>
            </a:r>
            <a:endParaRPr/>
          </a:p>
        </p:txBody>
      </p:sp>
      <p:sp>
        <p:nvSpPr>
          <p:cNvPr id="66" name="Title 27"/>
          <p:cNvSpPr txBox="1"/>
          <p:nvPr/>
        </p:nvSpPr>
        <p:spPr bwMode="auto">
          <a:xfrm>
            <a:off x="27887049" y="19793627"/>
            <a:ext cx="3357661" cy="2676795"/>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nSpc>
                <a:spcPct val="100000"/>
              </a:lnSpc>
              <a:defRPr/>
            </a:pPr>
            <a:r>
              <a:rPr lang="en-US">
                <a:latin typeface="Consolas"/>
              </a:rPr>
              <a:t>Horizontal lines:</a:t>
            </a:r>
            <a:br>
              <a:rPr lang="en-US">
                <a:latin typeface="Consolas"/>
              </a:rPr>
            </a:br>
            <a:r>
              <a:rPr lang="en-US">
                <a:latin typeface="Consolas"/>
              </a:rPr>
              <a:t>PRE-NEUMANN:  2042.25</a:t>
            </a:r>
            <a:br>
              <a:rPr lang="en-US">
                <a:latin typeface="Consolas"/>
              </a:rPr>
            </a:br>
            <a:r>
              <a:rPr lang="en-US">
                <a:latin typeface="Consolas"/>
              </a:rPr>
              <a:t>POST-NEUMANN: 11981.25</a:t>
            </a:r>
            <a:br>
              <a:rPr lang="en-US">
                <a:latin typeface="Consolas"/>
              </a:rPr>
            </a:br>
            <a:br>
              <a:rPr lang="en-US">
                <a:latin typeface="Consolas"/>
              </a:rPr>
            </a:br>
            <a:r>
              <a:rPr lang="en-US">
                <a:latin typeface="Consolas"/>
              </a:rPr>
              <a:t>Vertical lines:</a:t>
            </a:r>
            <a:br>
              <a:rPr lang="en-US">
                <a:latin typeface="Consolas"/>
              </a:rPr>
            </a:br>
            <a:r>
              <a:rPr lang="en-US">
                <a:latin typeface="Consolas"/>
              </a:rPr>
              <a:t>PRE-NEUMANN:  11359.75 </a:t>
            </a:r>
            <a:br>
              <a:rPr lang="en-US">
                <a:latin typeface="Consolas"/>
              </a:rPr>
            </a:br>
            <a:r>
              <a:rPr lang="en-US">
                <a:latin typeface="Consolas"/>
              </a:rPr>
              <a:t>POST-NEUMANN: 10495.25</a:t>
            </a:r>
            <a:endParaRPr/>
          </a:p>
          <a:p>
            <a:pPr>
              <a:lnSpc>
                <a:spcPct val="100000"/>
              </a:lnSpc>
              <a:defRPr/>
            </a:pPr>
            <a:r>
              <a:rPr lang="en-US">
                <a:latin typeface="Consolas"/>
              </a:rPr>
              <a:t> </a:t>
            </a:r>
            <a:endParaRPr/>
          </a:p>
        </p:txBody>
      </p:sp>
      <p:sp>
        <p:nvSpPr>
          <p:cNvPr id="70" name="Title 27"/>
          <p:cNvSpPr txBox="1"/>
          <p:nvPr/>
        </p:nvSpPr>
        <p:spPr bwMode="auto">
          <a:xfrm>
            <a:off x="27506444" y="17619939"/>
            <a:ext cx="8351826"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lnSpc>
                <a:spcPct val="100000"/>
              </a:lnSpc>
              <a:defRPr/>
            </a:pPr>
            <a:r>
              <a:rPr lang="en-US">
                <a:solidFill>
                  <a:schemeClr val="bg1"/>
                </a:solidFill>
                <a:latin typeface="Consolas"/>
              </a:rPr>
              <a:t>Detect length of </a:t>
            </a:r>
            <a:r>
              <a:rPr lang="en-US" b="1">
                <a:solidFill>
                  <a:schemeClr val="bg1"/>
                </a:solidFill>
                <a:latin typeface="Consolas"/>
              </a:rPr>
              <a:t>4</a:t>
            </a:r>
            <a:r>
              <a:rPr lang="en-US">
                <a:solidFill>
                  <a:schemeClr val="bg1"/>
                </a:solidFill>
                <a:latin typeface="Consolas"/>
              </a:rPr>
              <a:t>.</a:t>
            </a:r>
            <a:endParaRPr/>
          </a:p>
          <a:p>
            <a:pPr algn="ctr">
              <a:lnSpc>
                <a:spcPct val="100000"/>
              </a:lnSpc>
              <a:defRPr/>
            </a:pPr>
            <a:r>
              <a:rPr lang="en-US">
                <a:solidFill>
                  <a:schemeClr val="bg1"/>
                </a:solidFill>
                <a:latin typeface="Consolas"/>
              </a:rPr>
              <a:t>Estimated line count for 290,000 bits using Figure 10:</a:t>
            </a:r>
            <a:br>
              <a:rPr lang="en-US">
                <a:solidFill>
                  <a:schemeClr val="bg1"/>
                </a:solidFill>
                <a:latin typeface="Consolas"/>
              </a:rPr>
            </a:br>
            <a:r>
              <a:rPr lang="en-US" b="1">
                <a:solidFill>
                  <a:schemeClr val="bg1"/>
                </a:solidFill>
                <a:latin typeface="Consolas"/>
              </a:rPr>
              <a:t>11328.125</a:t>
            </a:r>
            <a:endParaRPr/>
          </a:p>
        </p:txBody>
      </p:sp>
      <p:sp>
        <p:nvSpPr>
          <p:cNvPr id="71" name="Title 1"/>
          <p:cNvSpPr txBox="1"/>
          <p:nvPr/>
        </p:nvSpPr>
        <p:spPr bwMode="auto">
          <a:xfrm>
            <a:off x="14360676" y="7277884"/>
            <a:ext cx="8511973" cy="4572901"/>
          </a:xfrm>
          <a:prstGeom prst="rect">
            <a:avLst/>
          </a:prstGeom>
        </p:spPr>
        <p:txBody>
          <a:bodyPr vert="horz" lIns="91440" tIns="45720" rIns="91440" bIns="45720" rtlCol="0" anchor="ctr">
            <a:normAutofit lnSpcReduction="10000"/>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The Monte Carlo Pi Estimation Test (MCPE Test) is done by randomly selecting points within a square and counting each time a point falls within the quarter-cross-section of a circle, and then dividing that total by the total number of points everywhere, pi can be estimated, as shown in Figure 4.</a:t>
            </a:r>
            <a:endParaRPr/>
          </a:p>
          <a:p>
            <a:pPr algn="just">
              <a:defRPr/>
            </a:pPr>
            <a:endParaRPr lang="en-US" sz="2000"/>
          </a:p>
          <a:p>
            <a:pPr algn="just">
              <a:defRPr/>
            </a:pPr>
            <a:r>
              <a:rPr lang="en-US" sz="2000"/>
              <a:t>	By turning every 8 bits into a byte, turning every byte into a float between 1 and 0, and then pairing every byte to form a coordinate, they are processed as shown in the pseudo code in Figure 5.</a:t>
            </a:r>
            <a:endParaRPr/>
          </a:p>
          <a:p>
            <a:pPr algn="just">
              <a:defRPr/>
            </a:pPr>
            <a:endParaRPr lang="en-US" sz="2000"/>
          </a:p>
          <a:p>
            <a:pPr algn="just">
              <a:defRPr/>
            </a:pPr>
            <a:r>
              <a:rPr lang="en-US" sz="2000"/>
              <a:t>	The usefulness of this test relies on having enough coordinates to accurately estimate pi in the first place. To aid in this, pi is calculated the same way using Python’s Random library using the same number of coordinates as the bitstream. Comparing both helps determine whether a poor pi calculation is due to too few coordinates or poor quality data.</a:t>
            </a:r>
            <a:endParaRPr/>
          </a:p>
        </p:txBody>
      </p:sp>
      <p:sp>
        <p:nvSpPr>
          <p:cNvPr id="72" name="Title 1"/>
          <p:cNvSpPr txBox="1"/>
          <p:nvPr/>
        </p:nvSpPr>
        <p:spPr bwMode="auto">
          <a:xfrm>
            <a:off x="22443155" y="11051164"/>
            <a:ext cx="5178755" cy="1626570"/>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r>
                        <m:rPr/>
                        <a:rPr lang="en-US" sz="2000" i="1">
                          <a:solidFill>
                            <a:schemeClr val="bg1"/>
                          </a:solidFill>
                          <a:latin typeface="Cambria Math"/>
                        </a:rPr>
                        <m:t>4</m:t>
                      </m:r>
                      <m:r>
                        <m:rPr/>
                        <a:rPr lang="en-US" sz="2000" b="0" i="1">
                          <a:solidFill>
                            <a:schemeClr val="bg1"/>
                          </a:solidFill>
                          <a:latin typeface="Cambria Math"/>
                          <a:ea typeface="Cambria Math"/>
                        </a:rPr>
                        <m:t>×</m:t>
                      </m:r>
                      <m:f>
                        <m:fPr>
                          <m:ctrlPr>
                            <a:rPr lang="en-US" sz="2000" b="0" i="1">
                              <a:solidFill>
                                <a:schemeClr val="bg1"/>
                              </a:solidFill>
                              <a:latin typeface="Cambria Math"/>
                              <a:ea typeface="Cambria Math"/>
                              <a:cs typeface="Cambria Math"/>
                            </a:rPr>
                          </m:ctrlPr>
                        </m:fPr>
                        <m:num>
                          <m:r>
                            <m:rPr/>
                            <a:rPr lang="en-US" sz="2000" b="0" i="1">
                              <a:solidFill>
                                <a:schemeClr val="bg1"/>
                              </a:solidFill>
                              <a:latin typeface="Cambria Math"/>
                            </a:rPr>
                            <m:t>𝑅𝐸𝐷</m:t>
                          </m:r>
                          <m:r>
                            <m:rPr/>
                            <a:rPr lang="en-US" sz="2000" b="0" i="1">
                              <a:solidFill>
                                <a:schemeClr val="bg1"/>
                              </a:solidFill>
                              <a:latin typeface="Cambria Math"/>
                            </a:rPr>
                            <m:t> </m:t>
                          </m:r>
                          <m:r>
                            <m:rPr/>
                            <a:rPr lang="en-US" sz="2000" b="0" i="1">
                              <a:solidFill>
                                <a:schemeClr val="bg1"/>
                              </a:solidFill>
                              <a:latin typeface="Cambria Math"/>
                            </a:rPr>
                            <m:t>𝐷𝑂𝑇𝑆</m:t>
                          </m:r>
                        </m:num>
                        <m:den>
                          <m:r>
                            <m:rPr/>
                            <a:rPr lang="en-US" sz="2000" b="0" i="1">
                              <a:solidFill>
                                <a:schemeClr val="bg1"/>
                              </a:solidFill>
                              <a:latin typeface="Cambria Math"/>
                            </a:rPr>
                            <m:t>𝐴𝐿𝐿</m:t>
                          </m:r>
                          <m:r>
                            <m:rPr/>
                            <a:rPr lang="en-US" sz="2000" b="0" i="1">
                              <a:solidFill>
                                <a:schemeClr val="bg1"/>
                              </a:solidFill>
                              <a:latin typeface="Cambria Math"/>
                            </a:rPr>
                            <m:t> </m:t>
                          </m:r>
                          <m:r>
                            <m:rPr/>
                            <a:rPr lang="en-US" sz="2000" b="0" i="1">
                              <a:solidFill>
                                <a:schemeClr val="bg1"/>
                              </a:solidFill>
                              <a:latin typeface="Cambria Math"/>
                            </a:rPr>
                            <m:t>𝐷𝑂𝑇𝑆</m:t>
                          </m:r>
                        </m:den>
                      </m:f>
                      <m:r>
                        <m:rPr/>
                        <a:rPr lang="en-US" sz="2000" b="0" i="1">
                          <a:solidFill>
                            <a:schemeClr val="bg1"/>
                          </a:solidFill>
                          <a:latin typeface="Cambria Math"/>
                        </a:rPr>
                        <m:t>=~3.14159265…</m:t>
                      </m:r>
                    </m:oMath>
                  </m:oMathPara>
                </a14:m>
              </mc:Choice>
              <mc:Fallback/>
            </mc:AlternateContent>
            <a:endParaRPr lang="en-US" sz="2000">
              <a:solidFill>
                <a:schemeClr val="bg1"/>
              </a:solidFill>
            </a:endParaRPr>
          </a:p>
        </p:txBody>
      </p:sp>
      <p:sp>
        <p:nvSpPr>
          <p:cNvPr id="73" name="Title 3"/>
          <p:cNvSpPr txBox="1"/>
          <p:nvPr/>
        </p:nvSpPr>
        <p:spPr bwMode="auto">
          <a:xfrm>
            <a:off x="15992461" y="11936088"/>
            <a:ext cx="5327508" cy="1075823"/>
          </a:xfrm>
          <a:prstGeom prst="rect">
            <a:avLst/>
          </a:prstGeom>
          <a:solidFill>
            <a:schemeClr val="accent1">
              <a:lumMod val="20000"/>
              <a:lumOff val="80000"/>
            </a:schemeClr>
          </a:solidFill>
          <a:ln>
            <a:solidFill>
              <a:schemeClr val="accent1"/>
            </a:solidFill>
          </a:ln>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lnSpc>
                <a:spcPct val="100000"/>
              </a:lnSpc>
              <a:defRPr/>
            </a:pPr>
            <a:r>
              <a:rPr lang="en-US" sz="2000">
                <a:latin typeface="Consolas"/>
                <a:cs typeface="Arial"/>
              </a:rPr>
              <a:t>all_dots</a:t>
            </a:r>
            <a:r>
              <a:rPr lang="en-US" sz="2000">
                <a:latin typeface="Consolas"/>
                <a:cs typeface="Arial"/>
              </a:rPr>
              <a:t> += 1</a:t>
            </a:r>
            <a:endParaRPr/>
          </a:p>
          <a:p>
            <a:pPr algn="l">
              <a:lnSpc>
                <a:spcPct val="100000"/>
              </a:lnSpc>
              <a:defRPr/>
            </a:pPr>
            <a:r>
              <a:rPr lang="en-US" sz="2000">
                <a:latin typeface="Consolas"/>
                <a:cs typeface="Arial"/>
              </a:rPr>
              <a:t>if X^2 + Y^2 &lt;= 1: </a:t>
            </a:r>
            <a:r>
              <a:rPr lang="en-US" sz="2000">
                <a:latin typeface="Consolas"/>
                <a:cs typeface="Arial"/>
              </a:rPr>
              <a:t>red_dots</a:t>
            </a:r>
            <a:r>
              <a:rPr lang="en-US" sz="2000">
                <a:latin typeface="Consolas"/>
                <a:cs typeface="Arial"/>
              </a:rPr>
              <a:t> += 1</a:t>
            </a:r>
            <a:endParaRPr/>
          </a:p>
          <a:p>
            <a:pPr algn="l">
              <a:lnSpc>
                <a:spcPct val="100000"/>
              </a:lnSpc>
              <a:defRPr/>
            </a:pPr>
            <a:r>
              <a:rPr lang="en-US" sz="2000">
                <a:latin typeface="Consolas"/>
                <a:cs typeface="Arial"/>
              </a:rPr>
              <a:t>pi = 4*(</a:t>
            </a:r>
            <a:r>
              <a:rPr lang="en-US" sz="2000">
                <a:latin typeface="Consolas"/>
                <a:cs typeface="Arial"/>
              </a:rPr>
              <a:t>red_dots</a:t>
            </a:r>
            <a:r>
              <a:rPr lang="en-US" sz="2000">
                <a:latin typeface="Consolas"/>
                <a:cs typeface="Arial"/>
              </a:rPr>
              <a:t>/</a:t>
            </a:r>
            <a:r>
              <a:rPr lang="en-US" sz="2000">
                <a:latin typeface="Consolas"/>
                <a:cs typeface="Arial"/>
              </a:rPr>
              <a:t>all_dots</a:t>
            </a:r>
            <a:r>
              <a:rPr lang="en-US" sz="2000">
                <a:latin typeface="Consolas"/>
                <a:cs typeface="Arial"/>
              </a:rPr>
              <a:t>)</a:t>
            </a:r>
            <a:endParaRPr/>
          </a:p>
        </p:txBody>
      </p:sp>
      <p:sp>
        <p:nvSpPr>
          <p:cNvPr id="74" name="Title 1"/>
          <p:cNvSpPr txBox="1"/>
          <p:nvPr/>
        </p:nvSpPr>
        <p:spPr bwMode="auto">
          <a:xfrm>
            <a:off x="14256227" y="13286573"/>
            <a:ext cx="8511973"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4000" b="1"/>
              <a:t>Fractional Line Symmetry Test</a:t>
            </a:r>
            <a:endParaRPr/>
          </a:p>
        </p:txBody>
      </p:sp>
      <p:sp>
        <p:nvSpPr>
          <p:cNvPr id="75" name="Title 1"/>
          <p:cNvSpPr txBox="1"/>
          <p:nvPr/>
        </p:nvSpPr>
        <p:spPr bwMode="auto">
          <a:xfrm>
            <a:off x="14204263" y="14261063"/>
            <a:ext cx="9131626" cy="3827446"/>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The Fractional Line Symmetry Test, or FLS Test, is a test </a:t>
            </a:r>
            <a:r>
              <a:rPr lang="en-US" sz="2000" b="1" i="1"/>
              <a:t>developed specifically for this project </a:t>
            </a:r>
            <a:r>
              <a:rPr lang="en-US" sz="2000"/>
              <a:t>that compares how frequently bits appear back-to-back horizontally and vertically when stacked and visualized. The folding done to stack and visualize the data is naturally random, therefore the number of lines found horizontally and vertically should be relatively equal. This test is sensitive to poor quality data that otherwise passes tests like the standard deviation and average of the bitstream.</a:t>
            </a:r>
            <a:endParaRPr/>
          </a:p>
          <a:p>
            <a:pPr algn="just">
              <a:defRPr/>
            </a:pPr>
            <a:endParaRPr lang="en-US" sz="2000"/>
          </a:p>
          <a:p>
            <a:pPr algn="just">
              <a:defRPr/>
            </a:pPr>
            <a:r>
              <a:rPr lang="en-US" sz="2000"/>
              <a:t>Figure 6 is an example of a bitstream that has been stacked left-to-right. The grey bits at the end are “nothing bits” that are added only to make the bitstream long enough to form a perfect square</a:t>
            </a:r>
            <a:endParaRPr/>
          </a:p>
        </p:txBody>
      </p:sp>
      <p:sp>
        <p:nvSpPr>
          <p:cNvPr id="87" name="Title 1"/>
          <p:cNvSpPr txBox="1"/>
          <p:nvPr/>
        </p:nvSpPr>
        <p:spPr bwMode="auto">
          <a:xfrm>
            <a:off x="14126819" y="19069957"/>
            <a:ext cx="9131626" cy="2578429"/>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Figure 7 is an example of counting horizontal lines with a detect length of 2 for zeros. All lines are highlighted in blue. This means that the image is read left-to-right for all instances of 2 back-to-back black pixels. </a:t>
            </a:r>
            <a:r>
              <a:rPr lang="en-US" sz="2000" b="1" i="1"/>
              <a:t>Notice that lines are counted even if they wrap around the borders of the image.</a:t>
            </a:r>
            <a:endParaRPr/>
          </a:p>
        </p:txBody>
      </p:sp>
      <p:graphicFrame>
        <p:nvGraphicFramePr>
          <p:cNvPr id="88" name="Table 87"/>
          <p:cNvGraphicFramePr>
            <a:graphicFrameLocks xmlns:a="http://schemas.openxmlformats.org/drawingml/2006/main" noGrp="1"/>
          </p:cNvGraphicFramePr>
          <p:nvPr/>
        </p:nvGraphicFramePr>
        <p:xfrm>
          <a:off x="23454845" y="18662652"/>
          <a:ext cx="3104752" cy="3170139"/>
        </p:xfrm>
        <a:graphic>
          <a:graphicData uri="http://schemas.openxmlformats.org/drawingml/2006/table">
            <a:tbl>
              <a:tblPr firstRow="1" firstCol="1" lastRow="0" lastCol="0" bandRow="1" bandCol="0"/>
              <a:tblGrid>
                <a:gridCol w="776188"/>
                <a:gridCol w="776188"/>
                <a:gridCol w="776188"/>
                <a:gridCol w="776188"/>
              </a:tblGrid>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1">
                        <a:lumMod val="60000"/>
                        <a:lumOff val="40000"/>
                      </a:schemeClr>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1">
                        <a:lumMod val="60000"/>
                        <a:lumOff val="40000"/>
                      </a:schemeClr>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r>
              <a:tr h="792535">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1">
                        <a:lumMod val="60000"/>
                        <a:lumOff val="40000"/>
                      </a:schemeClr>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1">
                        <a:lumMod val="60000"/>
                        <a:lumOff val="40000"/>
                      </a:schemeClr>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r>
            </a:tbl>
          </a:graphicData>
        </a:graphic>
      </p:graphicFrame>
      <p:sp>
        <p:nvSpPr>
          <p:cNvPr id="89" name="Title 1"/>
          <p:cNvSpPr txBox="1"/>
          <p:nvPr/>
        </p:nvSpPr>
        <p:spPr bwMode="auto">
          <a:xfrm>
            <a:off x="13986878" y="23393722"/>
            <a:ext cx="9095111" cy="1981493"/>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Figure 8 is an example of counting vertical lines with the same detect length of 2 for zeros. All lines are highlighted in red. In this case, the image is searched top to bottom, starting from the right-most column and moving to the left. </a:t>
            </a:r>
            <a:r>
              <a:rPr lang="en-US" sz="2000" b="1" i="1"/>
              <a:t>Notice that the “nothing bits” are ignored if they interrupt a line that wraps around the borders of the image.</a:t>
            </a:r>
            <a:endParaRPr lang="en-US" sz="2000"/>
          </a:p>
        </p:txBody>
      </p:sp>
      <p:graphicFrame>
        <p:nvGraphicFramePr>
          <p:cNvPr id="90" name="Table 89"/>
          <p:cNvGraphicFramePr>
            <a:graphicFrameLocks xmlns:a="http://schemas.openxmlformats.org/drawingml/2006/main" noGrp="1"/>
          </p:cNvGraphicFramePr>
          <p:nvPr/>
        </p:nvGraphicFramePr>
        <p:xfrm>
          <a:off x="23480391" y="14482242"/>
          <a:ext cx="3104752" cy="3170139"/>
        </p:xfrm>
        <a:graphic>
          <a:graphicData uri="http://schemas.openxmlformats.org/drawingml/2006/table">
            <a:tbl>
              <a:tblPr firstRow="1" firstCol="1" lastRow="0" lastCol="0" bandRow="1" bandCol="0"/>
              <a:tblGrid>
                <a:gridCol w="776188"/>
                <a:gridCol w="776188"/>
                <a:gridCol w="776188"/>
                <a:gridCol w="776188"/>
              </a:tblGrid>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r>
              <a:tr h="792535">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r>
            </a:tbl>
          </a:graphicData>
        </a:graphic>
      </p:graphicFrame>
      <p:graphicFrame>
        <p:nvGraphicFramePr>
          <p:cNvPr id="91" name="Table 90"/>
          <p:cNvGraphicFramePr>
            <a:graphicFrameLocks xmlns:a="http://schemas.openxmlformats.org/drawingml/2006/main" noGrp="1"/>
          </p:cNvGraphicFramePr>
          <p:nvPr/>
        </p:nvGraphicFramePr>
        <p:xfrm>
          <a:off x="23477872" y="22858506"/>
          <a:ext cx="3104752" cy="3170139"/>
        </p:xfrm>
        <a:graphic>
          <a:graphicData uri="http://schemas.openxmlformats.org/drawingml/2006/table">
            <a:tbl>
              <a:tblPr firstRow="1" firstCol="1" lastRow="0" lastCol="0" bandRow="1" bandCol="0"/>
              <a:tblGrid>
                <a:gridCol w="776188"/>
                <a:gridCol w="776188"/>
                <a:gridCol w="776188"/>
                <a:gridCol w="776188"/>
              </a:tblGrid>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r>
              <a:tr h="792535">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800">
                          <a:solidFill>
                            <a:schemeClr val="tx1"/>
                          </a:solidFill>
                          <a:latin typeface="Calibri"/>
                          <a:ea typeface="Calibri"/>
                          <a:cs typeface="Times New Roman"/>
                        </a:rPr>
                        <a:t>0</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c>
                  <a:txBody>
                    <a:bodyPr/>
                    <a:p>
                      <a:pPr marL="0" marR="0" algn="ctr">
                        <a:lnSpc>
                          <a:spcPct val="107000"/>
                        </a:lnSpc>
                        <a:spcBef>
                          <a:spcPts val="0"/>
                        </a:spcBef>
                        <a:spcAft>
                          <a:spcPts val="0"/>
                        </a:spcAft>
                        <a:defRPr/>
                      </a:pPr>
                      <a:r>
                        <a:rPr lang="en-US" sz="1800">
                          <a:solidFill>
                            <a:schemeClr val="bg1"/>
                          </a:solidFill>
                          <a:latin typeface="Calibri"/>
                          <a:ea typeface="Calibri"/>
                          <a:cs typeface="Times New Roman"/>
                        </a:rPr>
                        <a:t>1</a:t>
                      </a:r>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r>
              <a:tr h="792535">
                <a:tc>
                  <a:txBody>
                    <a:bodyPr/>
                    <a:p>
                      <a:pPr marL="0" marR="0" algn="ctr">
                        <a:lnSpc>
                          <a:spcPct val="107000"/>
                        </a:lnSpc>
                        <a:spcBef>
                          <a:spcPts val="0"/>
                        </a:spcBef>
                        <a:spcAft>
                          <a:spcPts val="0"/>
                        </a:spcAft>
                        <a:defRPr/>
                      </a:pPr>
                      <a:r>
                        <a:rPr lang="en-US" sz="1900">
                          <a:solidFill>
                            <a:schemeClr val="tx1"/>
                          </a:solidFill>
                          <a:latin typeface="Times New Roman"/>
                          <a:ea typeface="Calibri"/>
                          <a:cs typeface="Times New Roman"/>
                        </a:rPr>
                        <a:t>0</a:t>
                      </a:r>
                      <a:endParaRPr lang="en-US" sz="1800">
                        <a:solidFill>
                          <a:schemeClr val="tx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accent6"/>
                    </a:solidFill>
                  </a:tcPr>
                </a:tc>
                <a:tc>
                  <a:txBody>
                    <a:bodyPr/>
                    <a:p>
                      <a:pPr marL="0" marR="0" algn="ctr">
                        <a:lnSpc>
                          <a:spcPct val="107000"/>
                        </a:lnSpc>
                        <a:spcBef>
                          <a:spcPts val="0"/>
                        </a:spcBef>
                        <a:spcAft>
                          <a:spcPts val="0"/>
                        </a:spcAft>
                        <a:defRPr/>
                      </a:pPr>
                      <a:r>
                        <a:rPr lang="en-US" sz="1900">
                          <a:solidFill>
                            <a:schemeClr val="bg1"/>
                          </a:solidFill>
                          <a:latin typeface="Times New Roman"/>
                          <a:ea typeface="Calibri"/>
                          <a:cs typeface="Times New Roman"/>
                        </a:rPr>
                        <a:t>1</a:t>
                      </a: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c>
                  <a:txBody>
                    <a:bodyPr/>
                    <a:p>
                      <a:pPr marL="0" marR="0" algn="ctr">
                        <a:lnSpc>
                          <a:spcPct val="107000"/>
                        </a:lnSpc>
                        <a:spcBef>
                          <a:spcPts val="0"/>
                        </a:spcBef>
                        <a:spcAft>
                          <a:spcPts val="0"/>
                        </a:spcAft>
                        <a:defRPr/>
                      </a:pPr>
                      <a:endParaRPr lang="en-US" sz="1800">
                        <a:solidFill>
                          <a:schemeClr val="bg1"/>
                        </a:solidFill>
                        <a:latin typeface="Calibri"/>
                        <a:ea typeface="Calibri"/>
                        <a:cs typeface="Times New Roman"/>
                      </a:endParaRPr>
                    </a:p>
                  </a:txBody>
                  <a:tcPr marL="108117" marR="108117"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tx1">
                        <a:lumMod val="75000"/>
                      </a:schemeClr>
                    </a:solidFill>
                  </a:tcPr>
                </a:tc>
              </a:tr>
            </a:tbl>
          </a:graphicData>
        </a:graphic>
      </p:graphicFrame>
      <p:sp>
        <p:nvSpPr>
          <p:cNvPr id="93" name="Title 1"/>
          <p:cNvSpPr txBox="1"/>
          <p:nvPr/>
        </p:nvSpPr>
        <p:spPr bwMode="auto">
          <a:xfrm>
            <a:off x="13991951" y="26682077"/>
            <a:ext cx="7328018" cy="2504606"/>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The FLS Test also counts fractional lines as well. That means if there are additional bits attached to an otherwise complete line, then they are added fractionally to the line total. For example, with a detect length of 2 searching for zeros, the bitstream in Figure 9 has a total of 1.5 horizontal lines.</a:t>
            </a:r>
            <a:endParaRPr/>
          </a:p>
        </p:txBody>
      </p:sp>
      <p:pic>
        <p:nvPicPr>
          <p:cNvPr id="137" name="Picture 136" descr="A white square with a black background&#10;&#10;Description automatically generated"/>
          <p:cNvPicPr>
            <a:picLocks noChangeAspect="1"/>
          </p:cNvPicPr>
          <p:nvPr/>
        </p:nvPicPr>
        <p:blipFill>
          <a:blip r:embed="rId8"/>
          <a:stretch/>
        </p:blipFill>
        <p:spPr bwMode="auto">
          <a:xfrm>
            <a:off x="15050560" y="29016260"/>
            <a:ext cx="5578810" cy="3013392"/>
          </a:xfrm>
          <a:prstGeom prst="rect">
            <a:avLst/>
          </a:prstGeom>
          <a:noFill/>
          <a:ln>
            <a:noFill/>
          </a:ln>
        </p:spPr>
      </p:pic>
      <p:sp>
        <p:nvSpPr>
          <p:cNvPr id="138" name="Title 3"/>
          <p:cNvSpPr txBox="1"/>
          <p:nvPr/>
        </p:nvSpPr>
        <p:spPr bwMode="auto">
          <a:xfrm>
            <a:off x="30489186" y="4460211"/>
            <a:ext cx="10499725" cy="1355724"/>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Processing Amplitudes</a:t>
            </a:r>
            <a:endParaRPr/>
          </a:p>
        </p:txBody>
      </p:sp>
      <p:sp>
        <p:nvSpPr>
          <p:cNvPr id="139" name="Title 3"/>
          <p:cNvSpPr txBox="1"/>
          <p:nvPr/>
        </p:nvSpPr>
        <p:spPr bwMode="auto">
          <a:xfrm>
            <a:off x="29159043" y="7516502"/>
            <a:ext cx="3251543"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Even/Odd</a:t>
            </a:r>
            <a:endParaRPr/>
          </a:p>
        </p:txBody>
      </p:sp>
      <p:sp>
        <p:nvSpPr>
          <p:cNvPr id="140" name="Title 3"/>
          <p:cNvSpPr txBox="1"/>
          <p:nvPr/>
        </p:nvSpPr>
        <p:spPr bwMode="auto">
          <a:xfrm>
            <a:off x="29112602" y="5255372"/>
            <a:ext cx="2977697"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High/Low</a:t>
            </a:r>
            <a:endParaRPr/>
          </a:p>
        </p:txBody>
      </p:sp>
      <p:sp>
        <p:nvSpPr>
          <p:cNvPr id="141" name="Title 3"/>
          <p:cNvSpPr txBox="1"/>
          <p:nvPr/>
        </p:nvSpPr>
        <p:spPr bwMode="auto">
          <a:xfrm>
            <a:off x="28082786" y="6417566"/>
            <a:ext cx="5327508" cy="989342"/>
          </a:xfrm>
          <a:prstGeom prst="rect">
            <a:avLst/>
          </a:prstGeom>
          <a:solidFill>
            <a:schemeClr val="accent1">
              <a:lumMod val="20000"/>
              <a:lumOff val="80000"/>
            </a:schemeClr>
          </a:solidFill>
          <a:ln>
            <a:solidFill>
              <a:schemeClr val="accent1"/>
            </a:solidFill>
          </a:ln>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cs typeface="Arial"/>
              </a:rPr>
              <a:t>if amp[</a:t>
            </a:r>
            <a:r>
              <a:rPr lang="en-US" sz="2000">
                <a:latin typeface="Consolas"/>
                <a:cs typeface="Arial"/>
              </a:rPr>
              <a:t>i</a:t>
            </a:r>
            <a:r>
              <a:rPr lang="en-US" sz="2000">
                <a:latin typeface="Consolas"/>
                <a:cs typeface="Arial"/>
              </a:rPr>
              <a:t>] &gt; amp[i-1]: bitstream += 1</a:t>
            </a:r>
            <a:endParaRPr/>
          </a:p>
          <a:p>
            <a:pPr algn="l">
              <a:defRPr/>
            </a:pPr>
            <a:r>
              <a:rPr lang="en-US" sz="2000">
                <a:latin typeface="Consolas"/>
                <a:cs typeface="Arial"/>
              </a:rPr>
              <a:t>if amp[</a:t>
            </a:r>
            <a:r>
              <a:rPr lang="en-US" sz="2000">
                <a:latin typeface="Consolas"/>
                <a:cs typeface="Arial"/>
              </a:rPr>
              <a:t>i</a:t>
            </a:r>
            <a:r>
              <a:rPr lang="en-US" sz="2000">
                <a:latin typeface="Consolas"/>
                <a:cs typeface="Arial"/>
              </a:rPr>
              <a:t>] &lt; amp[i-1]: bitstream += 0</a:t>
            </a:r>
            <a:endParaRPr/>
          </a:p>
          <a:p>
            <a:pPr algn="l">
              <a:defRPr/>
            </a:pPr>
            <a:r>
              <a:rPr lang="en-US" sz="2000">
                <a:latin typeface="Consolas"/>
                <a:cs typeface="Arial"/>
              </a:rPr>
              <a:t>else: skip</a:t>
            </a:r>
            <a:endParaRPr/>
          </a:p>
        </p:txBody>
      </p:sp>
      <p:sp>
        <p:nvSpPr>
          <p:cNvPr id="142" name="Title 3"/>
          <p:cNvSpPr txBox="1"/>
          <p:nvPr/>
        </p:nvSpPr>
        <p:spPr bwMode="auto">
          <a:xfrm>
            <a:off x="28232239" y="8634452"/>
            <a:ext cx="4908031" cy="773632"/>
          </a:xfrm>
          <a:prstGeom prst="rect">
            <a:avLst/>
          </a:prstGeom>
          <a:solidFill>
            <a:schemeClr val="accent1">
              <a:lumMod val="20000"/>
              <a:lumOff val="80000"/>
            </a:schemeClr>
          </a:solidFill>
          <a:ln>
            <a:solidFill>
              <a:schemeClr val="accent1"/>
            </a:solidFill>
          </a:ln>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cs typeface="Arial"/>
              </a:rPr>
              <a:t>if amp[</a:t>
            </a:r>
            <a:r>
              <a:rPr lang="en-US" sz="2000">
                <a:latin typeface="Consolas"/>
                <a:cs typeface="Arial"/>
              </a:rPr>
              <a:t>i</a:t>
            </a:r>
            <a:r>
              <a:rPr lang="en-US" sz="2000">
                <a:latin typeface="Consolas"/>
                <a:cs typeface="Arial"/>
              </a:rPr>
              <a:t>] % 2 == 0: bitstream +=1</a:t>
            </a:r>
            <a:endParaRPr/>
          </a:p>
          <a:p>
            <a:pPr algn="l">
              <a:defRPr/>
            </a:pPr>
            <a:r>
              <a:rPr lang="en-US" sz="2000">
                <a:latin typeface="Consolas"/>
                <a:cs typeface="Arial"/>
              </a:rPr>
              <a:t>else: bitstream += 0</a:t>
            </a:r>
            <a:endParaRPr/>
          </a:p>
        </p:txBody>
      </p:sp>
      <p:sp>
        <p:nvSpPr>
          <p:cNvPr id="143" name="Title 3"/>
          <p:cNvSpPr txBox="1"/>
          <p:nvPr/>
        </p:nvSpPr>
        <p:spPr bwMode="auto">
          <a:xfrm>
            <a:off x="37421018" y="5477696"/>
            <a:ext cx="5068611" cy="2238968"/>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Von Neumann’s Procedure</a:t>
            </a:r>
            <a:endParaRPr/>
          </a:p>
        </p:txBody>
      </p:sp>
      <p:sp>
        <p:nvSpPr>
          <p:cNvPr id="144" name="Title 3"/>
          <p:cNvSpPr txBox="1"/>
          <p:nvPr/>
        </p:nvSpPr>
        <p:spPr bwMode="auto">
          <a:xfrm>
            <a:off x="37503664" y="7210330"/>
            <a:ext cx="5037327" cy="3017437"/>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t>For the coin:</a:t>
            </a:r>
            <a:endParaRPr/>
          </a:p>
          <a:p>
            <a:pPr algn="l">
              <a:defRPr/>
            </a:pPr>
            <a:r>
              <a:rPr lang="en-US" sz="2000"/>
              <a:t>If </a:t>
            </a:r>
            <mc:AlternateContent xmlns:mc="http://schemas.openxmlformats.org/markup-compatibility/2006" xmlns:m="http://schemas.openxmlformats.org/officeDocument/2006/math">
              <mc:Choice xmlns:a14="http://schemas.microsoft.com/office/drawing/2010/main" Requires="a14">
                <a14:m>
                  <m:oMathPara>
                    <m:oMathParaPr/>
                    <m:oMath>
                      <m:r>
                        <m:rPr/>
                        <a:rPr lang="en-US" sz="2000" i="1">
                          <a:latin typeface="Cambria Math"/>
                        </a:rPr>
                        <m:t>𝑃</m:t>
                      </m:r>
                      <m:r>
                        <m:rPr/>
                        <a:rPr lang="en-US" sz="2000" i="1">
                          <a:latin typeface="Cambria Math"/>
                        </a:rPr>
                        <m:t>(</m:t>
                      </m:r>
                      <m:r>
                        <m:rPr/>
                        <a:rPr lang="en-US" sz="2000" i="1">
                          <a:latin typeface="Cambria Math"/>
                        </a:rPr>
                        <m:t>h𝑒𝑎𝑑𝑠</m:t>
                      </m:r>
                      <m:r>
                        <m:rPr/>
                        <a:rPr lang="en-US" sz="2000" i="1">
                          <a:latin typeface="Cambria Math"/>
                        </a:rPr>
                        <m:t>)=</m:t>
                      </m:r>
                      <m:r>
                        <m:rPr/>
                        <a:rPr lang="en-US" sz="2000" i="1">
                          <a:latin typeface="Cambria Math"/>
                        </a:rPr>
                        <m:t>𝑥</m:t>
                      </m:r>
                    </m:oMath>
                  </m:oMathPara>
                </a14:m>
              </mc:Choice>
              <mc:Fallback/>
            </mc:AlternateContent>
            <a:r>
              <a:rPr lang="en-US" sz="2000"/>
              <a:t> then </a:t>
            </a:r>
            <mc:AlternateContent xmlns:mc="http://schemas.openxmlformats.org/markup-compatibility/2006" xmlns:m="http://schemas.openxmlformats.org/officeDocument/2006/math">
              <mc:Choice xmlns:a14="http://schemas.microsoft.com/office/drawing/2010/main" Requires="a14">
                <a14:m>
                  <m:oMathPara>
                    <m:oMathParaPr/>
                    <m:oMath>
                      <m:r>
                        <m:rPr/>
                        <a:rPr lang="en-US" sz="2000" i="1">
                          <a:latin typeface="Cambria Math"/>
                        </a:rPr>
                        <m:t>𝑃</m:t>
                      </m:r>
                      <m:r>
                        <m:rPr/>
                        <a:rPr lang="en-US" sz="2000" i="1">
                          <a:latin typeface="Cambria Math"/>
                        </a:rPr>
                        <m:t>(</m:t>
                      </m:r>
                      <m:r>
                        <m:rPr/>
                        <a:rPr lang="en-US" sz="2000" i="1">
                          <a:latin typeface="Cambria Math"/>
                        </a:rPr>
                        <m:t>𝑡𝑎𝑖𝑙𝑠</m:t>
                      </m:r>
                      <m:r>
                        <m:rPr/>
                        <a:rPr lang="en-US" sz="2000" i="1">
                          <a:latin typeface="Cambria Math"/>
                        </a:rPr>
                        <m:t>)=1−</m:t>
                      </m:r>
                      <m:r>
                        <m:rPr/>
                        <a:rPr lang="en-US" sz="2000" i="1">
                          <a:latin typeface="Cambria Math"/>
                        </a:rPr>
                        <m:t>𝑥</m:t>
                      </m:r>
                    </m:oMath>
                  </m:oMathPara>
                </a14:m>
              </mc:Choice>
              <mc:Fallback/>
            </mc:AlternateContent>
            <a:r>
              <a:rPr lang="en-US" sz="2000"/>
              <a:t> and in general </a:t>
            </a:r>
            <mc:AlternateContent xmlns:mc="http://schemas.openxmlformats.org/markup-compatibility/2006" xmlns:m="http://schemas.openxmlformats.org/officeDocument/2006/math">
              <mc:Choice xmlns:a14="http://schemas.microsoft.com/office/drawing/2010/main" Requires="a14">
                <a14:m>
                  <m:oMathPara>
                    <m:oMathParaPr/>
                    <m:oMath>
                      <m:r>
                        <m:rPr>
                          <m:sty m:val="p"/>
                        </m:rPr>
                        <a:rPr lang="en-US" sz="2000" b="0" i="0">
                          <a:latin typeface="Cambria Math"/>
                          <a:ea typeface="Cambria Math"/>
                        </a:rPr>
                        <m:t>x</m:t>
                      </m:r>
                      <m:r>
                        <m:rPr/>
                        <a:rPr lang="en-US" sz="2000" i="1">
                          <a:latin typeface="Cambria Math"/>
                          <a:ea typeface="Cambria Math"/>
                        </a:rPr>
                        <m:t>≠</m:t>
                      </m:r>
                      <m:r>
                        <m:rPr/>
                        <a:rPr lang="en-US" sz="2000" b="0" i="1">
                          <a:latin typeface="Cambria Math"/>
                          <a:ea typeface="Cambria Math"/>
                        </a:rPr>
                        <m:t>1−</m:t>
                      </m:r>
                      <m:r>
                        <m:rPr/>
                        <a:rPr lang="en-US" sz="2000" b="0" i="1">
                          <a:latin typeface="Cambria Math"/>
                          <a:ea typeface="Cambria Math"/>
                        </a:rPr>
                        <m:t>𝑥</m:t>
                      </m:r>
                    </m:oMath>
                  </m:oMathPara>
                </a14:m>
              </mc:Choice>
              <mc:Fallback/>
            </mc:AlternateContent>
            <a:endParaRPr lang="en-US" sz="2000" b="0">
              <a:ea typeface="Cambria Math"/>
            </a:endParaRPr>
          </a:p>
          <a:p>
            <a:pPr algn="l">
              <a:defRPr/>
            </a:pPr>
            <a:r>
              <a:rPr lang="en-US" sz="2000"/>
              <a:t>Look at pairs: heads + tails (</a:t>
            </a:r>
            <a:r>
              <a:rPr lang="en-US" sz="2000"/>
              <a:t>ht</a:t>
            </a:r>
            <a:r>
              <a:rPr lang="en-US" sz="2000"/>
              <a:t>) and tails + heads (</a:t>
            </a:r>
            <a:r>
              <a:rPr lang="en-US" sz="2000"/>
              <a:t>th</a:t>
            </a:r>
            <a:r>
              <a:rPr lang="en-US" sz="2000"/>
              <a:t>). Probability is a product of individual ones.</a:t>
            </a:r>
            <a:endParaRPr/>
          </a:p>
          <a:p>
            <a:pPr algn="l">
              <a:defRPr/>
            </a:pPr>
            <mc:AlternateContent xmlns:mc="http://schemas.openxmlformats.org/markup-compatibility/2006" xmlns:m="http://schemas.openxmlformats.org/officeDocument/2006/math">
              <mc:Choice xmlns:a14="http://schemas.microsoft.com/office/drawing/2010/main" Requires="a14">
                <a14:m>
                  <m:oMathPara>
                    <m:oMathParaPr/>
                    <m:oMath>
                      <m:r>
                        <m:rPr/>
                        <a:rPr lang="en-US" sz="2000" i="1">
                          <a:latin typeface="Cambria Math"/>
                        </a:rPr>
                        <m:t>𝑃</m:t>
                      </m:r>
                      <m:d>
                        <m:dPr>
                          <m:ctrlPr>
                            <a:rPr lang="en-US" sz="2000" i="1">
                              <a:latin typeface="Cambria Math"/>
                              <a:ea typeface="Cambria Math"/>
                              <a:cs typeface="Cambria Math"/>
                            </a:rPr>
                          </m:ctrlPr>
                        </m:dPr>
                        <m:e>
                          <m:r>
                            <m:rPr/>
                            <a:rPr lang="en-US" sz="2000" i="1">
                              <a:latin typeface="Cambria Math"/>
                            </a:rPr>
                            <m:t>h𝑡</m:t>
                          </m:r>
                        </m:e>
                      </m:d>
                      <m:r>
                        <m:rPr/>
                        <a:rPr lang="en-US" sz="2000" i="1">
                          <a:latin typeface="Cambria Math"/>
                        </a:rPr>
                        <m:t>=</m:t>
                      </m:r>
                      <m:r>
                        <m:rPr/>
                        <a:rPr lang="en-US" sz="2000" i="1">
                          <a:latin typeface="Cambria Math"/>
                        </a:rPr>
                        <m:t>𝑥</m:t>
                      </m:r>
                      <m:d>
                        <m:dPr>
                          <m:ctrlPr>
                            <a:rPr lang="en-US" sz="2000" b="0" i="1">
                              <a:latin typeface="Cambria Math"/>
                              <a:ea typeface="Cambria Math"/>
                              <a:cs typeface="Cambria Math"/>
                            </a:rPr>
                          </m:ctrlPr>
                        </m:dPr>
                        <m:e>
                          <m:r>
                            <m:rPr/>
                            <a:rPr lang="en-US" sz="2000" b="0" i="0">
                              <a:latin typeface="Cambria Math"/>
                            </a:rPr>
                            <m:t>1−</m:t>
                          </m:r>
                          <m:r>
                            <m:rPr>
                              <m:sty m:val="p"/>
                            </m:rPr>
                            <a:rPr lang="en-US" sz="2000" b="0" i="0">
                              <a:latin typeface="Cambria Math"/>
                            </a:rPr>
                            <m:t>x</m:t>
                          </m:r>
                        </m:e>
                      </m:d>
                    </m:oMath>
                  </m:oMathPara>
                </a14:m>
              </mc:Choice>
              <mc:Fallback/>
            </mc:AlternateContent>
            <a:r>
              <a:rPr lang="en-US" sz="2000"/>
              <a:t> and </a:t>
            </a:r>
            <mc:AlternateContent xmlns:mc="http://schemas.openxmlformats.org/markup-compatibility/2006" xmlns:m="http://schemas.openxmlformats.org/officeDocument/2006/math">
              <mc:Choice xmlns:a14="http://schemas.microsoft.com/office/drawing/2010/main" Requires="a14">
                <a14:m>
                  <m:oMathPara>
                    <m:oMathParaPr/>
                    <m:oMath>
                      <m:r>
                        <m:rPr/>
                        <a:rPr lang="en-US" sz="2000" b="0" i="1">
                          <a:latin typeface="Cambria Math"/>
                        </a:rPr>
                        <m:t>𝑃</m:t>
                      </m:r>
                      <m:d>
                        <m:dPr>
                          <m:ctrlPr>
                            <a:rPr lang="en-US" sz="2000" b="0" i="1">
                              <a:latin typeface="Cambria Math"/>
                              <a:ea typeface="Cambria Math"/>
                              <a:cs typeface="Cambria Math"/>
                            </a:rPr>
                          </m:ctrlPr>
                        </m:dPr>
                        <m:e>
                          <m:r>
                            <m:rPr/>
                            <a:rPr lang="en-US" sz="2000" b="0" i="1">
                              <a:latin typeface="Cambria Math"/>
                            </a:rPr>
                            <m:t>𝑡h</m:t>
                          </m:r>
                        </m:e>
                      </m:d>
                      <m:r>
                        <m:rPr/>
                        <a:rPr lang="en-US" sz="2000" b="0" i="1">
                          <a:latin typeface="Cambria Math"/>
                        </a:rPr>
                        <m:t>=</m:t>
                      </m:r>
                      <m:d>
                        <m:dPr>
                          <m:ctrlPr>
                            <a:rPr lang="en-US" sz="2000" b="0" i="1">
                              <a:latin typeface="Cambria Math"/>
                              <a:ea typeface="Cambria Math"/>
                              <a:cs typeface="Cambria Math"/>
                            </a:rPr>
                          </m:ctrlPr>
                        </m:dPr>
                        <m:e>
                          <m:r>
                            <m:rPr/>
                            <a:rPr lang="en-US" sz="2000" b="0" i="1">
                              <a:latin typeface="Cambria Math"/>
                            </a:rPr>
                            <m:t>1−</m:t>
                          </m:r>
                          <m:r>
                            <m:rPr/>
                            <a:rPr lang="en-US" sz="2000" b="0" i="1">
                              <a:latin typeface="Cambria Math"/>
                            </a:rPr>
                            <m:t>𝑥</m:t>
                          </m:r>
                        </m:e>
                      </m:d>
                      <m:r>
                        <m:rPr/>
                        <a:rPr lang="en-US" sz="2000" b="0" i="1">
                          <a:latin typeface="Cambria Math"/>
                        </a:rPr>
                        <m:t>𝑥</m:t>
                      </m:r>
                    </m:oMath>
                  </m:oMathPara>
                </a14:m>
              </mc:Choice>
              <mc:Fallback/>
            </mc:AlternateContent>
            <a:endParaRPr lang="en-US" sz="2000" b="0"/>
          </a:p>
          <a:p>
            <a:pPr algn="l">
              <a:defRPr/>
            </a:pPr>
            <mc:AlternateContent xmlns:mc="http://schemas.openxmlformats.org/markup-compatibility/2006" xmlns:m="http://schemas.openxmlformats.org/officeDocument/2006/math">
              <mc:Choice xmlns:a14="http://schemas.microsoft.com/office/drawing/2010/main" Requires="a14">
                <a14:m>
                  <m:oMathPara>
                    <m:oMathParaPr/>
                    <m:oMath>
                      <m:r>
                        <m:rPr/>
                        <a:rPr lang="en-US" sz="2000" b="0" i="1">
                          <a:latin typeface="Cambria Math"/>
                        </a:rPr>
                        <m:t>𝑃</m:t>
                      </m:r>
                      <m:d>
                        <m:dPr>
                          <m:ctrlPr>
                            <a:rPr lang="en-US" sz="2000" b="0" i="1">
                              <a:latin typeface="Cambria Math"/>
                              <a:ea typeface="Cambria Math"/>
                              <a:cs typeface="Cambria Math"/>
                            </a:rPr>
                          </m:ctrlPr>
                        </m:dPr>
                        <m:e>
                          <m:r>
                            <m:rPr/>
                            <a:rPr lang="en-US" sz="2000" b="0" i="1">
                              <a:latin typeface="Cambria Math"/>
                            </a:rPr>
                            <m:t>h𝑡</m:t>
                          </m:r>
                        </m:e>
                      </m:d>
                      <m:r>
                        <m:rPr/>
                        <a:rPr lang="en-US" sz="2000" b="0" i="1">
                          <a:latin typeface="Cambria Math"/>
                        </a:rPr>
                        <m:t>=</m:t>
                      </m:r>
                      <m:r>
                        <m:rPr/>
                        <a:rPr lang="en-US" sz="2000" b="0" i="1">
                          <a:latin typeface="Cambria Math"/>
                        </a:rPr>
                        <m:t>𝑃</m:t>
                      </m:r>
                      <m:r>
                        <m:rPr/>
                        <a:rPr lang="en-US" sz="2000" b="0" i="1">
                          <a:latin typeface="Cambria Math"/>
                        </a:rPr>
                        <m:t>(</m:t>
                      </m:r>
                      <m:r>
                        <m:rPr/>
                        <a:rPr lang="en-US" sz="2000" b="0" i="1">
                          <a:latin typeface="Cambria Math"/>
                        </a:rPr>
                        <m:t>𝑡h</m:t>
                      </m:r>
                      <m:r>
                        <m:rPr/>
                        <a:rPr lang="en-US" sz="2000" b="0" i="1">
                          <a:latin typeface="Cambria Math"/>
                        </a:rPr>
                        <m:t>)</m:t>
                      </m:r>
                    </m:oMath>
                  </m:oMathPara>
                </a14:m>
              </mc:Choice>
              <mc:Fallback/>
            </mc:AlternateContent>
            <a:r>
              <a:rPr lang="en-US" sz="2000"/>
              <a:t>, QED</a:t>
            </a:r>
            <a:endParaRPr/>
          </a:p>
          <a:p>
            <a:pPr algn="l">
              <a:defRPr/>
            </a:pPr>
            <a:endParaRPr lang="en-US" sz="2000"/>
          </a:p>
        </p:txBody>
      </p:sp>
      <p:sp>
        <p:nvSpPr>
          <p:cNvPr id="145" name="Title 1"/>
          <p:cNvSpPr txBox="1"/>
          <p:nvPr/>
        </p:nvSpPr>
        <p:spPr bwMode="auto">
          <a:xfrm>
            <a:off x="1650387" y="4403874"/>
            <a:ext cx="10499725" cy="1355724"/>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INTRODUCTION</a:t>
            </a:r>
            <a:endParaRPr/>
          </a:p>
        </p:txBody>
      </p:sp>
      <p:pic>
        <p:nvPicPr>
          <p:cNvPr id="1026" name="Picture 2"/>
          <p:cNvPicPr>
            <a:picLocks noChangeAspect="1" noChangeArrowheads="1"/>
          </p:cNvPicPr>
          <p:nvPr/>
        </p:nvPicPr>
        <p:blipFill>
          <a:blip r:embed="rId9"/>
          <a:stretch/>
        </p:blipFill>
        <p:spPr bwMode="auto">
          <a:xfrm>
            <a:off x="8610464" y="27224550"/>
            <a:ext cx="3907629" cy="3558734"/>
          </a:xfrm>
          <a:prstGeom prst="rect">
            <a:avLst/>
          </a:prstGeom>
          <a:noFill/>
        </p:spPr>
      </p:pic>
      <p:sp>
        <p:nvSpPr>
          <p:cNvPr id="146" name="Title 1"/>
          <p:cNvSpPr txBox="1"/>
          <p:nvPr/>
        </p:nvSpPr>
        <p:spPr bwMode="auto">
          <a:xfrm>
            <a:off x="3490496" y="19831728"/>
            <a:ext cx="7277511" cy="1061462"/>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4000" b="1"/>
              <a:t>Photomultiplier Tube Solution</a:t>
            </a:r>
            <a:endParaRPr/>
          </a:p>
        </p:txBody>
      </p:sp>
      <p:sp>
        <p:nvSpPr>
          <p:cNvPr id="147" name="Title 1"/>
          <p:cNvSpPr txBox="1"/>
          <p:nvPr/>
        </p:nvSpPr>
        <p:spPr bwMode="auto">
          <a:xfrm>
            <a:off x="3681224" y="25808802"/>
            <a:ext cx="6735042" cy="1061462"/>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4000" b="1"/>
              <a:t>Multi-Pixel Photon Counter</a:t>
            </a:r>
            <a:endParaRPr/>
          </a:p>
        </p:txBody>
      </p:sp>
      <p:sp>
        <p:nvSpPr>
          <p:cNvPr id="148" name="Title 2"/>
          <p:cNvSpPr txBox="1"/>
          <p:nvPr/>
        </p:nvSpPr>
        <p:spPr bwMode="auto">
          <a:xfrm>
            <a:off x="1131571" y="27576351"/>
            <a:ext cx="6735041" cy="1619652"/>
          </a:xfrm>
          <a:prstGeom prst="rect">
            <a:avLst/>
          </a:prstGeom>
        </p:spPr>
        <p:txBody>
          <a:bodyPr vert="horz" lIns="91440" tIns="45720" rIns="91440" bIns="45720" rtlCol="0" anchor="ctr">
            <a:normAutofit fontScale="97500"/>
          </a:bodyPr>
          <a:lstStyle>
            <a:lvl1pPr algn="l"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endParaRPr lang="en-US" sz="2000"/>
          </a:p>
        </p:txBody>
      </p:sp>
      <p:sp>
        <p:nvSpPr>
          <p:cNvPr id="149" name="Title 2"/>
          <p:cNvSpPr txBox="1"/>
          <p:nvPr/>
        </p:nvSpPr>
        <p:spPr bwMode="auto">
          <a:xfrm>
            <a:off x="1131571" y="26807636"/>
            <a:ext cx="7290379" cy="4578860"/>
          </a:xfrm>
          <a:prstGeom prst="rect">
            <a:avLst/>
          </a:prstGeom>
        </p:spPr>
        <p:txBody>
          <a:bodyPr vert="horz" lIns="91440" tIns="45720" rIns="91440" bIns="45720" rtlCol="0" anchor="ctr">
            <a:normAutofit fontScale="97500"/>
          </a:bodyPr>
          <a:lstStyle>
            <a:lvl1pPr algn="l"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A Multi-Pixel Photon Counter (MPPC) [2] is connected to an Arduino and detects photons in sync with an LED pulse from an internal trigger, but only as a prototype setup with some drawbacks. The LED is powered by the Arduino’s default Pulse Width Modulation (PWM) solution to low-voltage output. The sensor also needs a proper enclosure, currently a dark tube is attached to it, and the LED is taped to the end.</a:t>
            </a:r>
            <a:endParaRPr/>
          </a:p>
          <a:p>
            <a:pPr algn="just">
              <a:defRPr/>
            </a:pPr>
            <a:endParaRPr lang="en-US" sz="2000"/>
          </a:p>
          <a:p>
            <a:pPr algn="just">
              <a:defRPr/>
            </a:pPr>
            <a:r>
              <a:rPr lang="en-US" sz="2000"/>
              <a:t>	This prototype setup has shown enormous potential despite the current setup, generating about 6000 random amplitudes per minute, which contrasts starkly with the PMT’s 100 per amplitudes per second. As will be shown in Experimental Results, however, the data is arguable of lesser quality in its current state.</a:t>
            </a:r>
            <a:endParaRPr/>
          </a:p>
        </p:txBody>
      </p:sp>
      <p:pic>
        <p:nvPicPr>
          <p:cNvPr id="4" name="Picture 2"/>
          <p:cNvPicPr>
            <a:picLocks noChangeAspect="1" noChangeArrowheads="1"/>
          </p:cNvPicPr>
          <p:nvPr/>
        </p:nvPicPr>
        <p:blipFill>
          <a:blip r:embed="rId10"/>
          <a:stretch/>
        </p:blipFill>
        <p:spPr bwMode="auto">
          <a:xfrm>
            <a:off x="36432339" y="1356073"/>
            <a:ext cx="7268589" cy="1886213"/>
          </a:xfrm>
          <a:prstGeom prst="rect">
            <a:avLst/>
          </a:prstGeom>
        </p:spPr>
      </p:pic>
      <p:sp>
        <p:nvSpPr>
          <p:cNvPr id="150" name="Title 1"/>
          <p:cNvSpPr txBox="1"/>
          <p:nvPr/>
        </p:nvSpPr>
        <p:spPr bwMode="auto">
          <a:xfrm>
            <a:off x="21531750" y="26994744"/>
            <a:ext cx="5555645" cy="2770822"/>
          </a:xfrm>
          <a:prstGeom prst="rect">
            <a:avLst/>
          </a:prstGeom>
        </p:spPr>
        <p:txBody>
          <a:bodyPr vert="horz" lIns="91440" tIns="45720" rIns="91440" bIns="45720" rtlCol="0" anchor="ctr">
            <a:normAutofit lnSpcReduction="10000"/>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just">
              <a:defRPr/>
            </a:pPr>
            <a:r>
              <a:rPr lang="en-US" sz="2000"/>
              <a:t>	The number of lines that are expected to appear for any size bitstream can be estimated using the equation in Figure 10.</a:t>
            </a:r>
            <a:endParaRPr/>
          </a:p>
          <a:p>
            <a:pPr algn="just">
              <a:defRPr/>
            </a:pPr>
            <a:endParaRPr lang="en-US" sz="2000"/>
          </a:p>
          <a:p>
            <a:pPr algn="just">
              <a:defRPr/>
            </a:pPr>
            <a:r>
              <a:rPr lang="en-US" sz="2000"/>
              <a:t>	There is not yet a full mathematical proof for this equation, as it was derived through the observation of clear patterns between the number of lines found across various detect lengths for a large bitstream. </a:t>
            </a:r>
            <a:endParaRPr/>
          </a:p>
        </p:txBody>
      </p:sp>
      <p:sp>
        <p:nvSpPr>
          <p:cNvPr id="151" name="TextBox 150"/>
          <p:cNvSpPr txBox="1"/>
          <p:nvPr/>
        </p:nvSpPr>
        <p:spPr bwMode="auto">
          <a:xfrm>
            <a:off x="4334255" y="15170254"/>
            <a:ext cx="5589992" cy="323165"/>
          </a:xfrm>
          <a:prstGeom prst="rect">
            <a:avLst/>
          </a:prstGeom>
          <a:noFill/>
        </p:spPr>
        <p:txBody>
          <a:bodyPr wrap="none" rtlCol="0">
            <a:spAutoFit/>
          </a:bodyPr>
          <a:lstStyle/>
          <a:p>
            <a:pPr>
              <a:defRPr/>
            </a:pPr>
            <a:r>
              <a:rPr lang="en-US" sz="1500" b="1" i="1">
                <a:solidFill>
                  <a:schemeClr val="bg1"/>
                </a:solidFill>
                <a:cs typeface="Times New Roman"/>
              </a:rPr>
              <a:t>Figure 1. </a:t>
            </a:r>
            <a:r>
              <a:rPr lang="en-US" sz="1500" i="1">
                <a:solidFill>
                  <a:schemeClr val="bg1"/>
                </a:solidFill>
                <a:cs typeface="Times New Roman"/>
              </a:rPr>
              <a:t>The Minecraft seed input for creatin a new world </a:t>
            </a:r>
            <a:endParaRPr/>
          </a:p>
        </p:txBody>
      </p:sp>
      <p:sp>
        <p:nvSpPr>
          <p:cNvPr id="152" name="TextBox 151"/>
          <p:cNvSpPr txBox="1"/>
          <p:nvPr/>
        </p:nvSpPr>
        <p:spPr bwMode="auto">
          <a:xfrm>
            <a:off x="9080735" y="25155679"/>
            <a:ext cx="2961067" cy="323165"/>
          </a:xfrm>
          <a:prstGeom prst="rect">
            <a:avLst/>
          </a:prstGeom>
          <a:noFill/>
        </p:spPr>
        <p:txBody>
          <a:bodyPr wrap="none" rtlCol="0">
            <a:spAutoFit/>
          </a:bodyPr>
          <a:lstStyle/>
          <a:p>
            <a:pPr>
              <a:defRPr/>
            </a:pPr>
            <a:r>
              <a:rPr lang="en-US" sz="1500" b="1" i="1">
                <a:solidFill>
                  <a:schemeClr val="bg1"/>
                </a:solidFill>
                <a:cs typeface="Times New Roman"/>
              </a:rPr>
              <a:t>Figure 2. </a:t>
            </a:r>
            <a:r>
              <a:rPr lang="en-US" sz="1500" i="1">
                <a:solidFill>
                  <a:schemeClr val="bg1"/>
                </a:solidFill>
                <a:cs typeface="Times New Roman"/>
              </a:rPr>
              <a:t>The PMT HRNG setup</a:t>
            </a:r>
            <a:endParaRPr/>
          </a:p>
        </p:txBody>
      </p:sp>
      <p:sp>
        <p:nvSpPr>
          <p:cNvPr id="153" name="TextBox 152"/>
          <p:cNvSpPr txBox="1"/>
          <p:nvPr/>
        </p:nvSpPr>
        <p:spPr bwMode="auto">
          <a:xfrm>
            <a:off x="8987850" y="30959676"/>
            <a:ext cx="3129382" cy="323165"/>
          </a:xfrm>
          <a:prstGeom prst="rect">
            <a:avLst/>
          </a:prstGeom>
          <a:noFill/>
        </p:spPr>
        <p:txBody>
          <a:bodyPr wrap="none" rtlCol="0">
            <a:spAutoFit/>
          </a:bodyPr>
          <a:lstStyle/>
          <a:p>
            <a:pPr>
              <a:defRPr/>
            </a:pPr>
            <a:r>
              <a:rPr lang="en-US" sz="1500" b="1" i="1">
                <a:solidFill>
                  <a:schemeClr val="bg1"/>
                </a:solidFill>
                <a:cs typeface="Times New Roman"/>
              </a:rPr>
              <a:t>Figure 3. </a:t>
            </a:r>
            <a:r>
              <a:rPr lang="en-US" sz="1500" i="1">
                <a:solidFill>
                  <a:schemeClr val="bg1"/>
                </a:solidFill>
                <a:cs typeface="Times New Roman"/>
              </a:rPr>
              <a:t>The MPPC HRNG setup</a:t>
            </a:r>
            <a:endParaRPr/>
          </a:p>
        </p:txBody>
      </p:sp>
      <p:sp>
        <p:nvSpPr>
          <p:cNvPr id="154" name="TextBox 153"/>
          <p:cNvSpPr txBox="1"/>
          <p:nvPr/>
        </p:nvSpPr>
        <p:spPr bwMode="auto">
          <a:xfrm>
            <a:off x="23335889" y="12284826"/>
            <a:ext cx="3387466" cy="323165"/>
          </a:xfrm>
          <a:prstGeom prst="rect">
            <a:avLst/>
          </a:prstGeom>
          <a:noFill/>
        </p:spPr>
        <p:txBody>
          <a:bodyPr wrap="none" rtlCol="0">
            <a:spAutoFit/>
          </a:bodyPr>
          <a:lstStyle/>
          <a:p>
            <a:pPr>
              <a:defRPr/>
            </a:pPr>
            <a:r>
              <a:rPr lang="en-US" sz="1500" b="1" i="1">
                <a:solidFill>
                  <a:schemeClr val="bg1"/>
                </a:solidFill>
                <a:cs typeface="Times New Roman"/>
              </a:rPr>
              <a:t>Figure 4. </a:t>
            </a:r>
            <a:r>
              <a:rPr lang="en-US" sz="1500" i="1">
                <a:solidFill>
                  <a:schemeClr val="bg1"/>
                </a:solidFill>
                <a:cs typeface="Times New Roman"/>
              </a:rPr>
              <a:t>Monte Carlo Pi Estimation</a:t>
            </a:r>
            <a:endParaRPr/>
          </a:p>
        </p:txBody>
      </p:sp>
      <p:sp>
        <p:nvSpPr>
          <p:cNvPr id="155" name="TextBox 154"/>
          <p:cNvSpPr txBox="1"/>
          <p:nvPr/>
        </p:nvSpPr>
        <p:spPr bwMode="auto">
          <a:xfrm>
            <a:off x="16301720" y="13048159"/>
            <a:ext cx="4831772" cy="323165"/>
          </a:xfrm>
          <a:prstGeom prst="rect">
            <a:avLst/>
          </a:prstGeom>
          <a:noFill/>
        </p:spPr>
        <p:txBody>
          <a:bodyPr wrap="none" rtlCol="0">
            <a:spAutoFit/>
          </a:bodyPr>
          <a:lstStyle/>
          <a:p>
            <a:pPr algn="ctr">
              <a:defRPr/>
            </a:pPr>
            <a:r>
              <a:rPr lang="en-US" sz="1500" b="1" i="1">
                <a:solidFill>
                  <a:schemeClr val="bg1"/>
                </a:solidFill>
                <a:cs typeface="Times New Roman"/>
              </a:rPr>
              <a:t>Figure 5. </a:t>
            </a:r>
            <a:r>
              <a:rPr lang="en-US" sz="1500" i="1">
                <a:solidFill>
                  <a:schemeClr val="bg1"/>
                </a:solidFill>
                <a:cs typeface="Times New Roman"/>
              </a:rPr>
              <a:t>Monte Carlo Pi calculation pseudo-code</a:t>
            </a:r>
            <a:endParaRPr/>
          </a:p>
        </p:txBody>
      </p:sp>
      <p:sp>
        <p:nvSpPr>
          <p:cNvPr id="156" name="TextBox 155"/>
          <p:cNvSpPr txBox="1"/>
          <p:nvPr/>
        </p:nvSpPr>
        <p:spPr bwMode="auto">
          <a:xfrm>
            <a:off x="23454845" y="17649356"/>
            <a:ext cx="3127779" cy="553998"/>
          </a:xfrm>
          <a:prstGeom prst="rect">
            <a:avLst/>
          </a:prstGeom>
          <a:noFill/>
        </p:spPr>
        <p:txBody>
          <a:bodyPr wrap="none" rtlCol="0">
            <a:spAutoFit/>
          </a:bodyPr>
          <a:lstStyle/>
          <a:p>
            <a:pPr algn="ctr">
              <a:defRPr/>
            </a:pPr>
            <a:r>
              <a:rPr lang="en-US" sz="1500" b="1" i="1">
                <a:solidFill>
                  <a:schemeClr val="bg1"/>
                </a:solidFill>
                <a:cs typeface="Times New Roman"/>
              </a:rPr>
              <a:t>Figure 6. </a:t>
            </a:r>
            <a:r>
              <a:rPr lang="en-US" sz="1500" i="1">
                <a:solidFill>
                  <a:schemeClr val="bg1"/>
                </a:solidFill>
                <a:cs typeface="Times New Roman"/>
              </a:rPr>
              <a:t>Bitstream stacking and</a:t>
            </a:r>
            <a:endParaRPr/>
          </a:p>
          <a:p>
            <a:pPr algn="ctr">
              <a:defRPr/>
            </a:pPr>
            <a:r>
              <a:rPr lang="en-US" sz="1500" i="1">
                <a:solidFill>
                  <a:schemeClr val="bg1"/>
                </a:solidFill>
                <a:cs typeface="Times New Roman"/>
              </a:rPr>
              <a:t>visualization</a:t>
            </a:r>
            <a:endParaRPr/>
          </a:p>
        </p:txBody>
      </p:sp>
      <p:sp>
        <p:nvSpPr>
          <p:cNvPr id="157" name="TextBox 156"/>
          <p:cNvSpPr txBox="1"/>
          <p:nvPr/>
        </p:nvSpPr>
        <p:spPr bwMode="auto">
          <a:xfrm>
            <a:off x="22927034" y="21832791"/>
            <a:ext cx="4160374" cy="553998"/>
          </a:xfrm>
          <a:prstGeom prst="rect">
            <a:avLst/>
          </a:prstGeom>
          <a:noFill/>
        </p:spPr>
        <p:txBody>
          <a:bodyPr wrap="square" rtlCol="0">
            <a:spAutoFit/>
          </a:bodyPr>
          <a:lstStyle/>
          <a:p>
            <a:pPr algn="ctr">
              <a:defRPr/>
            </a:pPr>
            <a:r>
              <a:rPr lang="en-US" sz="1500" b="1" i="1">
                <a:solidFill>
                  <a:schemeClr val="bg1"/>
                </a:solidFill>
                <a:cs typeface="Times New Roman"/>
              </a:rPr>
              <a:t>Figure 7. </a:t>
            </a:r>
            <a:r>
              <a:rPr lang="en-US" sz="1500" i="1">
                <a:solidFill>
                  <a:schemeClr val="bg1"/>
                </a:solidFill>
                <a:cs typeface="Times New Roman"/>
              </a:rPr>
              <a:t>Horizontal line counting searching for zeros with a detect length of 2</a:t>
            </a:r>
            <a:endParaRPr/>
          </a:p>
        </p:txBody>
      </p:sp>
      <p:sp>
        <p:nvSpPr>
          <p:cNvPr id="158" name="TextBox 157"/>
          <p:cNvSpPr txBox="1"/>
          <p:nvPr/>
        </p:nvSpPr>
        <p:spPr bwMode="auto">
          <a:xfrm>
            <a:off x="22997992" y="26036428"/>
            <a:ext cx="4018458" cy="553998"/>
          </a:xfrm>
          <a:prstGeom prst="rect">
            <a:avLst/>
          </a:prstGeom>
          <a:noFill/>
        </p:spPr>
        <p:txBody>
          <a:bodyPr wrap="square" rtlCol="0">
            <a:spAutoFit/>
          </a:bodyPr>
          <a:lstStyle/>
          <a:p>
            <a:pPr algn="ctr">
              <a:defRPr/>
            </a:pPr>
            <a:r>
              <a:rPr lang="en-US" sz="1500" b="1" i="1">
                <a:solidFill>
                  <a:schemeClr val="bg1"/>
                </a:solidFill>
                <a:cs typeface="Times New Roman"/>
              </a:rPr>
              <a:t>Figure 8. </a:t>
            </a:r>
            <a:r>
              <a:rPr lang="en-US" sz="1500" i="1">
                <a:solidFill>
                  <a:schemeClr val="bg1"/>
                </a:solidFill>
                <a:cs typeface="Times New Roman"/>
              </a:rPr>
              <a:t>Vertical line counting searching for zeros with a detect length of 2</a:t>
            </a:r>
            <a:endParaRPr/>
          </a:p>
        </p:txBody>
      </p:sp>
      <p:cxnSp>
        <p:nvCxnSpPr>
          <p:cNvPr id="160" name="Straight Connector 159"/>
          <p:cNvCxnSpPr>
            <a:cxnSpLocks/>
          </p:cNvCxnSpPr>
          <p:nvPr/>
        </p:nvCxnSpPr>
        <p:spPr bwMode="auto">
          <a:xfrm>
            <a:off x="21425859" y="26935229"/>
            <a:ext cx="0" cy="604813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cxnSpLocks/>
          </p:cNvCxnSpPr>
          <p:nvPr/>
        </p:nvCxnSpPr>
        <p:spPr bwMode="auto">
          <a:xfrm flipV="1">
            <a:off x="21425859" y="26907462"/>
            <a:ext cx="5587861" cy="2776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1" name="TextBox 170"/>
          <p:cNvSpPr txBox="1"/>
          <p:nvPr/>
        </p:nvSpPr>
        <p:spPr bwMode="auto">
          <a:xfrm>
            <a:off x="22586934" y="29765566"/>
            <a:ext cx="3706015" cy="1117294"/>
          </a:xfrm>
          <a:prstGeom prst="rect">
            <a:avLst/>
          </a:prstGeom>
          <a:solidFill>
            <a:schemeClr val="accent1">
              <a:lumMod val="20000"/>
              <a:lumOff val="80000"/>
            </a:schemeClr>
          </a:solidFill>
          <a:ln>
            <a:solidFill>
              <a:schemeClr val="bg1"/>
            </a:solidFill>
          </a:ln>
        </p:spPr>
        <p:txBody>
          <a:bodyPr wrap="none" rtlCol="0">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f>
                        <m:fPr>
                          <m:ctrlPr>
                            <a:rPr lang="en-US" sz="2000" b="0" i="1">
                              <a:solidFill>
                                <a:schemeClr val="bg1"/>
                              </a:solidFill>
                              <a:latin typeface="Cambria Math"/>
                              <a:ea typeface="Cambria Math"/>
                              <a:cs typeface="Cambria Math"/>
                            </a:rPr>
                          </m:ctrlPr>
                        </m:fPr>
                        <m:num>
                          <m:r>
                            <m:rPr/>
                            <a:rPr lang="en-US" sz="2000" b="0" i="1">
                              <a:solidFill>
                                <a:schemeClr val="bg1"/>
                              </a:solidFill>
                              <a:latin typeface="Cambria Math"/>
                            </a:rPr>
                            <m:t>𝑛</m:t>
                          </m:r>
                          <m:r>
                            <m:rPr/>
                            <a:rPr lang="en-US" sz="2000" b="0" i="1">
                              <a:solidFill>
                                <a:schemeClr val="bg1"/>
                              </a:solidFill>
                              <a:latin typeface="Cambria Math"/>
                            </a:rPr>
                            <m:t>+1</m:t>
                          </m:r>
                        </m:num>
                        <m:den>
                          <m:d>
                            <m:dPr>
                              <m:ctrlPr>
                                <a:rPr lang="en-US" sz="2000" b="0" i="1">
                                  <a:solidFill>
                                    <a:schemeClr val="bg1"/>
                                  </a:solidFill>
                                  <a:latin typeface="Cambria Math"/>
                                  <a:ea typeface="Cambria Math"/>
                                  <a:cs typeface="Cambria Math"/>
                                </a:rPr>
                              </m:ctrlPr>
                            </m:dPr>
                            <m:e>
                              <m:sSup>
                                <m:sSupPr>
                                  <m:ctrlPr>
                                    <a:rPr lang="en-US" sz="2000" b="0" i="1">
                                      <a:solidFill>
                                        <a:schemeClr val="bg1"/>
                                      </a:solidFill>
                                      <a:latin typeface="Cambria Math"/>
                                      <a:ea typeface="Cambria Math"/>
                                      <a:cs typeface="Cambria Math"/>
                                    </a:rPr>
                                  </m:ctrlPr>
                                </m:sSupPr>
                                <m:e>
                                  <m:r>
                                    <m:rPr/>
                                    <a:rPr lang="en-US" sz="2000" b="0" i="1">
                                      <a:solidFill>
                                        <a:schemeClr val="bg1"/>
                                      </a:solidFill>
                                      <a:latin typeface="Cambria Math"/>
                                    </a:rPr>
                                    <m:t>2</m:t>
                                  </m:r>
                                </m:e>
                                <m:sup>
                                  <m:r>
                                    <m:rPr/>
                                    <a:rPr lang="en-US" sz="2000" b="0" i="1">
                                      <a:solidFill>
                                        <a:schemeClr val="bg1"/>
                                      </a:solidFill>
                                      <a:latin typeface="Cambria Math"/>
                                    </a:rPr>
                                    <m:t>𝑛</m:t>
                                  </m:r>
                                  <m:r>
                                    <m:rPr/>
                                    <a:rPr lang="en-US" sz="2000" b="0" i="1">
                                      <a:solidFill>
                                        <a:schemeClr val="bg1"/>
                                      </a:solidFill>
                                      <a:latin typeface="Cambria Math"/>
                                    </a:rPr>
                                    <m:t>+1</m:t>
                                  </m:r>
                                </m:sup>
                              </m:sSup>
                            </m:e>
                          </m:d>
                          <m:r>
                            <m:rPr/>
                            <a:rPr lang="en-US" sz="2000" b="0" i="1">
                              <a:solidFill>
                                <a:schemeClr val="bg1"/>
                              </a:solidFill>
                              <a:latin typeface="Cambria Math"/>
                            </a:rPr>
                            <m:t>𝑛</m:t>
                          </m:r>
                        </m:den>
                      </m:f>
                      <m:r>
                        <m:rPr/>
                        <a:rPr lang="en-US" sz="2000" b="0" i="1">
                          <a:solidFill>
                            <a:schemeClr val="bg1"/>
                          </a:solidFill>
                          <a:latin typeface="Cambria Math"/>
                          <a:ea typeface="Cambria Math"/>
                        </a:rPr>
                        <m:t>×</m:t>
                      </m:r>
                      <m:r>
                        <m:rPr/>
                        <a:rPr lang="en-US" sz="2000" b="0" i="1">
                          <a:solidFill>
                            <a:schemeClr val="bg1"/>
                          </a:solidFill>
                          <a:latin typeface="Cambria Math"/>
                          <a:ea typeface="Cambria Math"/>
                        </a:rPr>
                        <m:t>𝑏𝑖𝑡𝑠𝑡𝑟𝑒𝑎𝑚</m:t>
                      </m:r>
                      <m:r>
                        <m:rPr/>
                        <a:rPr lang="en-US" sz="2000" b="0" i="1">
                          <a:solidFill>
                            <a:schemeClr val="bg1"/>
                          </a:solidFill>
                          <a:latin typeface="Cambria Math"/>
                          <a:ea typeface="Cambria Math"/>
                        </a:rPr>
                        <m:t> </m:t>
                      </m:r>
                      <m:r>
                        <m:rPr/>
                        <a:rPr lang="en-US" sz="2000" b="0" i="1">
                          <a:solidFill>
                            <a:schemeClr val="bg1"/>
                          </a:solidFill>
                          <a:latin typeface="Cambria Math"/>
                          <a:ea typeface="Cambria Math"/>
                        </a:rPr>
                        <m:t>𝑙𝑒𝑛𝑔𝑡h</m:t>
                      </m:r>
                    </m:oMath>
                  </m:oMathPara>
                </a14:m>
              </mc:Choice>
              <mc:Fallback/>
            </mc:AlternateContent>
            <a:endParaRPr lang="en-US" sz="2000" b="0">
              <a:solidFill>
                <a:schemeClr val="bg1"/>
              </a:solidFill>
              <a:ea typeface="Cambria Math"/>
            </a:endParaRPr>
          </a:p>
          <a:p>
            <a:pPr>
              <a:lnSpc>
                <a:spcPct val="150000"/>
              </a:lnSpc>
              <a:defRPr/>
            </a:pPr>
            <a:r>
              <a:rPr lang="en-US" sz="2000">
                <a:solidFill>
                  <a:schemeClr val="bg1"/>
                </a:solidFill>
              </a:rPr>
              <a:t>Where </a:t>
            </a:r>
            <mc:AlternateContent xmlns:mc="http://schemas.openxmlformats.org/markup-compatibility/2006" xmlns:m="http://schemas.openxmlformats.org/officeDocument/2006/math">
              <mc:Choice xmlns:a14="http://schemas.microsoft.com/office/drawing/2010/main" Requires="a14">
                <a14:m>
                  <m:oMathPara>
                    <m:oMathParaPr/>
                    <m:oMath>
                      <m:r>
                        <m:rPr/>
                        <a:rPr lang="en-US" sz="2000" b="0" i="1">
                          <a:solidFill>
                            <a:schemeClr val="bg1"/>
                          </a:solidFill>
                          <a:latin typeface="Cambria Math"/>
                        </a:rPr>
                        <m:t>𝑛</m:t>
                      </m:r>
                    </m:oMath>
                  </m:oMathPara>
                </a14:m>
              </mc:Choice>
              <mc:Fallback/>
            </mc:AlternateContent>
            <a:r>
              <a:rPr lang="en-US" sz="2000">
                <a:solidFill>
                  <a:schemeClr val="bg1"/>
                </a:solidFill>
              </a:rPr>
              <a:t> is the detect length</a:t>
            </a:r>
            <a:endParaRPr/>
          </a:p>
        </p:txBody>
      </p:sp>
      <p:sp>
        <p:nvSpPr>
          <p:cNvPr id="172" name="TextBox 171"/>
          <p:cNvSpPr txBox="1"/>
          <p:nvPr/>
        </p:nvSpPr>
        <p:spPr bwMode="auto">
          <a:xfrm>
            <a:off x="22036935" y="30951772"/>
            <a:ext cx="4794655" cy="553998"/>
          </a:xfrm>
          <a:prstGeom prst="rect">
            <a:avLst/>
          </a:prstGeom>
          <a:noFill/>
        </p:spPr>
        <p:txBody>
          <a:bodyPr wrap="square" rtlCol="0">
            <a:spAutoFit/>
          </a:bodyPr>
          <a:lstStyle/>
          <a:p>
            <a:pPr algn="ctr">
              <a:defRPr/>
            </a:pPr>
            <a:r>
              <a:rPr lang="en-US" sz="1500" b="1" i="1">
                <a:solidFill>
                  <a:schemeClr val="bg1"/>
                </a:solidFill>
                <a:cs typeface="Times New Roman"/>
              </a:rPr>
              <a:t>Figure 10. </a:t>
            </a:r>
            <a:r>
              <a:rPr lang="en-US" sz="1500" i="1">
                <a:solidFill>
                  <a:schemeClr val="bg1"/>
                </a:solidFill>
                <a:cs typeface="Times New Roman"/>
              </a:rPr>
              <a:t>Equation used to estimate the number of lines that should be found by the FLS test</a:t>
            </a:r>
            <a:endParaRPr/>
          </a:p>
        </p:txBody>
      </p:sp>
      <p:sp>
        <p:nvSpPr>
          <p:cNvPr id="175" name="TextBox 174"/>
          <p:cNvSpPr txBox="1"/>
          <p:nvPr/>
        </p:nvSpPr>
        <p:spPr bwMode="auto">
          <a:xfrm>
            <a:off x="15258632" y="32029652"/>
            <a:ext cx="4794655" cy="323165"/>
          </a:xfrm>
          <a:prstGeom prst="rect">
            <a:avLst/>
          </a:prstGeom>
          <a:noFill/>
        </p:spPr>
        <p:txBody>
          <a:bodyPr wrap="square" rtlCol="0">
            <a:spAutoFit/>
          </a:bodyPr>
          <a:lstStyle/>
          <a:p>
            <a:pPr algn="ctr">
              <a:defRPr/>
            </a:pPr>
            <a:r>
              <a:rPr lang="en-US" sz="1500" b="1" i="1">
                <a:solidFill>
                  <a:schemeClr val="bg1"/>
                </a:solidFill>
                <a:cs typeface="Times New Roman"/>
              </a:rPr>
              <a:t>Figure 9. </a:t>
            </a:r>
            <a:r>
              <a:rPr lang="en-US" sz="1500" i="1">
                <a:solidFill>
                  <a:schemeClr val="bg1"/>
                </a:solidFill>
                <a:cs typeface="Times New Roman"/>
              </a:rPr>
              <a:t>How fractional lines are counted</a:t>
            </a:r>
            <a:endParaRPr/>
          </a:p>
        </p:txBody>
      </p:sp>
      <p:sp>
        <p:nvSpPr>
          <p:cNvPr id="177" name="TextBox 176"/>
          <p:cNvSpPr txBox="1"/>
          <p:nvPr/>
        </p:nvSpPr>
        <p:spPr bwMode="auto">
          <a:xfrm>
            <a:off x="28048823" y="7424737"/>
            <a:ext cx="5404044" cy="323165"/>
          </a:xfrm>
          <a:prstGeom prst="rect">
            <a:avLst/>
          </a:prstGeom>
          <a:noFill/>
        </p:spPr>
        <p:txBody>
          <a:bodyPr wrap="none" rtlCol="0">
            <a:spAutoFit/>
          </a:bodyPr>
          <a:lstStyle/>
          <a:p>
            <a:pPr algn="ctr">
              <a:defRPr/>
            </a:pPr>
            <a:r>
              <a:rPr lang="en-US" sz="1500" b="1" i="1">
                <a:solidFill>
                  <a:schemeClr val="bg1"/>
                </a:solidFill>
                <a:cs typeface="Times New Roman"/>
              </a:rPr>
              <a:t>Figure 11. </a:t>
            </a:r>
            <a:r>
              <a:rPr lang="en-US" sz="1500" i="1">
                <a:solidFill>
                  <a:schemeClr val="bg1"/>
                </a:solidFill>
                <a:cs typeface="Times New Roman"/>
              </a:rPr>
              <a:t>High/Low amplitude processing pseudo-code</a:t>
            </a:r>
            <a:endParaRPr/>
          </a:p>
        </p:txBody>
      </p:sp>
      <p:sp>
        <p:nvSpPr>
          <p:cNvPr id="178" name="TextBox 177"/>
          <p:cNvSpPr txBox="1"/>
          <p:nvPr/>
        </p:nvSpPr>
        <p:spPr bwMode="auto">
          <a:xfrm>
            <a:off x="27998018" y="9411439"/>
            <a:ext cx="5493813" cy="323165"/>
          </a:xfrm>
          <a:prstGeom prst="rect">
            <a:avLst/>
          </a:prstGeom>
          <a:noFill/>
        </p:spPr>
        <p:txBody>
          <a:bodyPr wrap="none" rtlCol="0">
            <a:spAutoFit/>
          </a:bodyPr>
          <a:lstStyle/>
          <a:p>
            <a:pPr algn="ctr">
              <a:defRPr/>
            </a:pPr>
            <a:r>
              <a:rPr lang="en-US" sz="1500" b="1" i="1">
                <a:solidFill>
                  <a:schemeClr val="bg1"/>
                </a:solidFill>
                <a:cs typeface="Times New Roman"/>
              </a:rPr>
              <a:t>Figure 12. </a:t>
            </a:r>
            <a:r>
              <a:rPr lang="en-US" sz="1500" i="1">
                <a:solidFill>
                  <a:schemeClr val="bg1"/>
                </a:solidFill>
                <a:cs typeface="Times New Roman"/>
              </a:rPr>
              <a:t>Even/Odd amplitude processing pseudo-code</a:t>
            </a:r>
            <a:endParaRPr/>
          </a:p>
        </p:txBody>
      </p:sp>
      <p:sp>
        <p:nvSpPr>
          <p:cNvPr id="180" name="Title 27"/>
          <p:cNvSpPr txBox="1"/>
          <p:nvPr/>
        </p:nvSpPr>
        <p:spPr bwMode="auto">
          <a:xfrm>
            <a:off x="29815058" y="10835307"/>
            <a:ext cx="360144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defRPr/>
            </a:pPr>
            <a:r>
              <a:rPr lang="en-US" sz="4400" b="1"/>
              <a:t>PMT Setup</a:t>
            </a:r>
            <a:endParaRPr/>
          </a:p>
        </p:txBody>
      </p:sp>
      <p:pic>
        <p:nvPicPr>
          <p:cNvPr id="184" name="Picture 183"/>
          <p:cNvPicPr>
            <a:picLocks noChangeAspect="1"/>
          </p:cNvPicPr>
          <p:nvPr/>
        </p:nvPicPr>
        <p:blipFill>
          <a:blip r:embed="rId11"/>
          <a:stretch/>
        </p:blipFill>
        <p:spPr bwMode="auto">
          <a:xfrm>
            <a:off x="32453929" y="22444630"/>
            <a:ext cx="2364281" cy="2364281"/>
          </a:xfrm>
          <a:prstGeom prst="rect">
            <a:avLst/>
          </a:prstGeom>
        </p:spPr>
      </p:pic>
      <p:sp>
        <p:nvSpPr>
          <p:cNvPr id="1024" name="Title 1"/>
          <p:cNvSpPr txBox="1"/>
          <p:nvPr/>
        </p:nvSpPr>
        <p:spPr bwMode="auto">
          <a:xfrm>
            <a:off x="36405233" y="11930242"/>
            <a:ext cx="2974598"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High/Low</a:t>
            </a:r>
            <a:endParaRPr/>
          </a:p>
        </p:txBody>
      </p:sp>
      <p:sp>
        <p:nvSpPr>
          <p:cNvPr id="1025" name="Title 1"/>
          <p:cNvSpPr txBox="1"/>
          <p:nvPr/>
        </p:nvSpPr>
        <p:spPr bwMode="auto">
          <a:xfrm>
            <a:off x="35858270" y="13195835"/>
            <a:ext cx="4814151" cy="3258772"/>
          </a:xfrm>
          <a:prstGeom prst="rect">
            <a:avLst/>
          </a:prstGeom>
        </p:spPr>
        <p:txBody>
          <a:bodyPr vert="horz" lIns="91440" tIns="45720" rIns="91440" bIns="45720" rtlCol="0" anchor="ctr">
            <a:no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rPr>
              <a:t>Monte Carlo Pi Estimation:</a:t>
            </a:r>
            <a:endParaRPr/>
          </a:p>
          <a:p>
            <a:pPr algn="l">
              <a:defRPr/>
            </a:pPr>
            <a:r>
              <a:rPr lang="en-US" sz="2000">
                <a:latin typeface="Consolas"/>
              </a:rPr>
              <a:t>PRE-NEUMANN:  3.47953</a:t>
            </a:r>
            <a:br>
              <a:rPr lang="en-US" sz="2000">
                <a:latin typeface="Consolas"/>
              </a:rPr>
            </a:br>
            <a:r>
              <a:rPr lang="en-US" sz="2000">
                <a:latin typeface="Consolas"/>
              </a:rPr>
              <a:t>POST-NEUMANN: 3.07141</a:t>
            </a:r>
            <a:br>
              <a:rPr lang="en-US" sz="2000">
                <a:latin typeface="Consolas"/>
              </a:rPr>
            </a:br>
            <a:endParaRPr lang="en-US" sz="2000">
              <a:latin typeface="Consolas"/>
            </a:endParaRPr>
          </a:p>
          <a:p>
            <a:pPr algn="l">
              <a:defRPr/>
            </a:pPr>
            <a:r>
              <a:rPr lang="en-US" sz="2000">
                <a:latin typeface="Consolas"/>
              </a:rPr>
              <a:t>Average:</a:t>
            </a:r>
            <a:endParaRPr/>
          </a:p>
          <a:p>
            <a:pPr algn="l">
              <a:defRPr/>
            </a:pPr>
            <a:r>
              <a:rPr lang="en-US" sz="2000">
                <a:latin typeface="Consolas"/>
              </a:rPr>
              <a:t>PRE-NEUMANN:  0.49971</a:t>
            </a:r>
            <a:endParaRPr/>
          </a:p>
          <a:p>
            <a:pPr algn="l">
              <a:defRPr/>
            </a:pPr>
            <a:r>
              <a:rPr lang="en-US" sz="2000">
                <a:latin typeface="Consolas"/>
              </a:rPr>
              <a:t>POST-NEUMANN: 0.50052</a:t>
            </a:r>
            <a:br>
              <a:rPr lang="en-US" sz="2000">
                <a:latin typeface="Consolas"/>
              </a:rPr>
            </a:br>
            <a:endParaRPr lang="en-US" sz="2000">
              <a:latin typeface="Consolas"/>
            </a:endParaRPr>
          </a:p>
          <a:p>
            <a:pPr algn="l">
              <a:defRPr/>
            </a:pPr>
            <a:r>
              <a:rPr lang="en-US" sz="2000">
                <a:latin typeface="Consolas"/>
              </a:rPr>
              <a:t>Standard Deviation:</a:t>
            </a:r>
            <a:endParaRPr/>
          </a:p>
          <a:p>
            <a:pPr algn="l">
              <a:defRPr/>
            </a:pPr>
            <a:r>
              <a:rPr lang="en-US" sz="2000">
                <a:latin typeface="Consolas"/>
              </a:rPr>
              <a:t>PRE-NEUMANN:  0.4999999136</a:t>
            </a:r>
            <a:endParaRPr/>
          </a:p>
          <a:p>
            <a:pPr algn="l">
              <a:defRPr/>
            </a:pPr>
            <a:r>
              <a:rPr lang="en-US" sz="2000">
                <a:latin typeface="Consolas"/>
              </a:rPr>
              <a:t>POST-NEUMANN: 0.4999997340</a:t>
            </a:r>
            <a:endParaRPr/>
          </a:p>
          <a:p>
            <a:pPr algn="l">
              <a:defRPr/>
            </a:pPr>
            <a:r>
              <a:rPr lang="en-US" sz="2000">
                <a:latin typeface="Consolas"/>
              </a:rPr>
              <a:t>  </a:t>
            </a:r>
            <a:endParaRPr/>
          </a:p>
        </p:txBody>
      </p:sp>
      <p:sp>
        <p:nvSpPr>
          <p:cNvPr id="1027" name="Title 1"/>
          <p:cNvSpPr txBox="1"/>
          <p:nvPr/>
        </p:nvSpPr>
        <p:spPr bwMode="auto">
          <a:xfrm>
            <a:off x="40263349" y="11929364"/>
            <a:ext cx="3124689" cy="1355724"/>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a:t>Even/Odd</a:t>
            </a:r>
            <a:endParaRPr/>
          </a:p>
        </p:txBody>
      </p:sp>
      <p:sp>
        <p:nvSpPr>
          <p:cNvPr id="1028" name="Title 1"/>
          <p:cNvSpPr txBox="1"/>
          <p:nvPr/>
        </p:nvSpPr>
        <p:spPr bwMode="auto">
          <a:xfrm>
            <a:off x="37910932" y="11482902"/>
            <a:ext cx="3601440" cy="853948"/>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defRPr/>
            </a:pPr>
            <a:r>
              <a:rPr lang="en-US" sz="2000">
                <a:solidFill>
                  <a:schemeClr val="bg1"/>
                </a:solidFill>
              </a:rPr>
              <a:t>Using 290,000 amplitudes</a:t>
            </a:r>
            <a:endParaRPr/>
          </a:p>
        </p:txBody>
      </p:sp>
      <p:sp>
        <p:nvSpPr>
          <p:cNvPr id="1029" name="Title 1"/>
          <p:cNvSpPr txBox="1"/>
          <p:nvPr/>
        </p:nvSpPr>
        <p:spPr bwMode="auto">
          <a:xfrm>
            <a:off x="40014073" y="13091787"/>
            <a:ext cx="4012796" cy="3258772"/>
          </a:xfrm>
          <a:prstGeom prst="rect">
            <a:avLst/>
          </a:prstGeom>
        </p:spPr>
        <p:txBody>
          <a:bodyPr vert="horz" lIns="91440" tIns="45720" rIns="91440" bIns="45720" rtlCol="0" anchor="ctr">
            <a:normAutofit/>
          </a:bodyPr>
          <a:lstStyle>
            <a:lvl1pPr algn="ctr" defTabSz="914400">
              <a:lnSpc>
                <a:spcPct val="90000"/>
              </a:lnSpc>
              <a:spcBef>
                <a:spcPts val="0"/>
              </a:spcBef>
              <a:buNone/>
              <a:defRPr lang="en-US" sz="4400">
                <a:solidFill>
                  <a:schemeClr val="accent2">
                    <a:lumMod val="50000"/>
                  </a:schemeClr>
                </a:solidFill>
                <a:latin typeface="+mj-lt"/>
                <a:ea typeface="+mn-ea"/>
                <a:cs typeface="+mn-cs"/>
              </a:defRPr>
            </a:lvl1pPr>
          </a:lstStyle>
          <a:p>
            <a:pPr algn="l">
              <a:defRPr/>
            </a:pPr>
            <a:r>
              <a:rPr lang="en-US" sz="2000">
                <a:latin typeface="Consolas"/>
              </a:rPr>
              <a:t>Monte Carlo Pi Estimation:</a:t>
            </a:r>
            <a:endParaRPr/>
          </a:p>
          <a:p>
            <a:pPr algn="l">
              <a:defRPr/>
            </a:pPr>
            <a:r>
              <a:rPr lang="en-US" sz="2000">
                <a:latin typeface="Consolas"/>
              </a:rPr>
              <a:t>PRE-NEUMANN:  3.08083</a:t>
            </a:r>
            <a:endParaRPr/>
          </a:p>
          <a:p>
            <a:pPr algn="l">
              <a:defRPr/>
            </a:pPr>
            <a:r>
              <a:rPr lang="en-US" sz="2000">
                <a:latin typeface="Consolas"/>
              </a:rPr>
              <a:t>POST-NEUMANN: 3.11290</a:t>
            </a:r>
            <a:br>
              <a:rPr lang="en-US" sz="2000">
                <a:latin typeface="Consolas"/>
              </a:rPr>
            </a:br>
            <a:endParaRPr lang="en-US" sz="2000">
              <a:latin typeface="Consolas"/>
            </a:endParaRPr>
          </a:p>
          <a:p>
            <a:pPr algn="l">
              <a:defRPr/>
            </a:pPr>
            <a:r>
              <a:rPr lang="en-US" sz="2000">
                <a:latin typeface="Consolas"/>
              </a:rPr>
              <a:t>Average:</a:t>
            </a:r>
            <a:endParaRPr/>
          </a:p>
          <a:p>
            <a:pPr algn="l">
              <a:defRPr/>
            </a:pPr>
            <a:r>
              <a:rPr lang="en-US" sz="2000">
                <a:latin typeface="Consolas"/>
              </a:rPr>
              <a:t>PRE-NEUMANN:  0.50791</a:t>
            </a:r>
            <a:endParaRPr/>
          </a:p>
          <a:p>
            <a:pPr algn="l">
              <a:defRPr/>
            </a:pPr>
            <a:r>
              <a:rPr lang="en-US" sz="2000">
                <a:latin typeface="Consolas"/>
              </a:rPr>
              <a:t>POST-NEUMANN: 0.50059</a:t>
            </a:r>
            <a:br>
              <a:rPr lang="en-US" sz="2000">
                <a:latin typeface="Consolas"/>
              </a:rPr>
            </a:br>
            <a:endParaRPr lang="en-US" sz="2000">
              <a:latin typeface="Consolas"/>
            </a:endParaRPr>
          </a:p>
          <a:p>
            <a:pPr algn="l">
              <a:defRPr/>
            </a:pPr>
            <a:r>
              <a:rPr lang="en-US" sz="2000">
                <a:latin typeface="Consolas"/>
              </a:rPr>
              <a:t>Standard Deviation:</a:t>
            </a:r>
            <a:endParaRPr/>
          </a:p>
          <a:p>
            <a:pPr algn="l">
              <a:defRPr/>
            </a:pPr>
            <a:r>
              <a:rPr lang="en-US" sz="2000">
                <a:latin typeface="Consolas"/>
              </a:rPr>
              <a:t>PRE-NEUMANN:  0.499937370</a:t>
            </a:r>
            <a:br>
              <a:rPr lang="en-US" sz="2000">
                <a:latin typeface="Consolas"/>
              </a:rPr>
            </a:br>
            <a:r>
              <a:rPr lang="en-US" sz="2000">
                <a:latin typeface="Consolas"/>
              </a:rPr>
              <a:t>POST-NEUMANN: 0.499999653  </a:t>
            </a:r>
            <a:endParaRPr/>
          </a:p>
        </p:txBody>
      </p:sp>
      <p:sp>
        <p:nvSpPr>
          <p:cNvPr id="1030" name="Title 27"/>
          <p:cNvSpPr txBox="1"/>
          <p:nvPr/>
        </p:nvSpPr>
        <p:spPr bwMode="auto">
          <a:xfrm>
            <a:off x="37910932" y="10809978"/>
            <a:ext cx="360144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defRPr/>
            </a:pPr>
            <a:r>
              <a:rPr lang="en-US" sz="4400" b="1"/>
              <a:t>MPPC Setup</a:t>
            </a:r>
            <a:endParaRPr/>
          </a:p>
        </p:txBody>
      </p:sp>
      <p:pic>
        <p:nvPicPr>
          <p:cNvPr id="1035" name="Picture 1034"/>
          <p:cNvPicPr>
            <a:picLocks noChangeAspect="1"/>
          </p:cNvPicPr>
          <p:nvPr/>
        </p:nvPicPr>
        <p:blipFill>
          <a:blip r:embed="rId12"/>
          <a:stretch/>
        </p:blipFill>
        <p:spPr bwMode="auto">
          <a:xfrm>
            <a:off x="28394111" y="22444631"/>
            <a:ext cx="2364281" cy="2364281"/>
          </a:xfrm>
          <a:prstGeom prst="rect">
            <a:avLst/>
          </a:prstGeom>
        </p:spPr>
      </p:pic>
      <p:sp>
        <p:nvSpPr>
          <p:cNvPr id="1038" name="TextBox 1037"/>
          <p:cNvSpPr txBox="1"/>
          <p:nvPr/>
        </p:nvSpPr>
        <p:spPr bwMode="auto">
          <a:xfrm>
            <a:off x="2789314" y="5437496"/>
            <a:ext cx="8221869" cy="3477875"/>
          </a:xfrm>
          <a:prstGeom prst="rect">
            <a:avLst/>
          </a:prstGeom>
          <a:noFill/>
        </p:spPr>
        <p:txBody>
          <a:bodyPr wrap="square" rtlCol="0">
            <a:spAutoFit/>
          </a:bodyPr>
          <a:lstStyle/>
          <a:p>
            <a:pPr>
              <a:defRPr/>
            </a:pPr>
            <a:r>
              <a:rPr lang="en-US" sz="2000">
                <a:solidFill>
                  <a:schemeClr val="bg1"/>
                </a:solidFill>
              </a:rPr>
              <a:t>	Hardware random number generators (HRNG) are widely used in the computer world for the security purposes as well as in the science world as a source of the high-quality randomness for the models and simulations. Currently existing  HRNG are either costly or very slow and of questionable quality. This work proposes a simple design of the HRNG based on the low-number photon absorption by a detector (a photo-multiplier tube of a silicon-based photodetector) that can provide a large volume of high-quality random numbers [1]. The different options of processing and the testing of quality of the generator output are presented.</a:t>
            </a:r>
            <a:endParaRPr/>
          </a:p>
        </p:txBody>
      </p:sp>
      <p:sp>
        <p:nvSpPr>
          <p:cNvPr id="1039" name="TextBox 1038"/>
          <p:cNvSpPr txBox="1"/>
          <p:nvPr/>
        </p:nvSpPr>
        <p:spPr bwMode="auto">
          <a:xfrm>
            <a:off x="28106295" y="24873197"/>
            <a:ext cx="2986897" cy="784830"/>
          </a:xfrm>
          <a:prstGeom prst="rect">
            <a:avLst/>
          </a:prstGeom>
          <a:noFill/>
        </p:spPr>
        <p:txBody>
          <a:bodyPr wrap="square" rtlCol="0">
            <a:spAutoFit/>
          </a:bodyPr>
          <a:lstStyle/>
          <a:p>
            <a:pPr algn="ctr">
              <a:defRPr/>
            </a:pPr>
            <a:r>
              <a:rPr lang="en-US" sz="1500" b="1" i="1">
                <a:solidFill>
                  <a:schemeClr val="bg1"/>
                </a:solidFill>
                <a:cs typeface="Times New Roman"/>
              </a:rPr>
              <a:t>Figure 13. </a:t>
            </a:r>
            <a:r>
              <a:rPr lang="en-US" sz="1500" i="1">
                <a:solidFill>
                  <a:schemeClr val="bg1"/>
                </a:solidFill>
                <a:cs typeface="Times New Roman"/>
              </a:rPr>
              <a:t>Sample of high/low pre-Neumann processed PMT horizontal lines</a:t>
            </a:r>
            <a:endParaRPr/>
          </a:p>
        </p:txBody>
      </p:sp>
      <p:cxnSp>
        <p:nvCxnSpPr>
          <p:cNvPr id="1044" name="Straight Connector 1043"/>
          <p:cNvCxnSpPr>
            <a:cxnSpLocks/>
          </p:cNvCxnSpPr>
          <p:nvPr/>
        </p:nvCxnSpPr>
        <p:spPr bwMode="auto">
          <a:xfrm>
            <a:off x="35782070" y="11053555"/>
            <a:ext cx="0" cy="1475524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54" name="TextBox 1053"/>
          <p:cNvSpPr txBox="1"/>
          <p:nvPr/>
        </p:nvSpPr>
        <p:spPr bwMode="auto">
          <a:xfrm>
            <a:off x="32185853" y="24873197"/>
            <a:ext cx="3053724" cy="784830"/>
          </a:xfrm>
          <a:prstGeom prst="rect">
            <a:avLst/>
          </a:prstGeom>
          <a:noFill/>
        </p:spPr>
        <p:txBody>
          <a:bodyPr wrap="square" rtlCol="0">
            <a:spAutoFit/>
          </a:bodyPr>
          <a:lstStyle/>
          <a:p>
            <a:pPr algn="ctr">
              <a:defRPr/>
            </a:pPr>
            <a:r>
              <a:rPr lang="en-US" sz="1500" b="1" i="1">
                <a:solidFill>
                  <a:schemeClr val="bg1"/>
                </a:solidFill>
                <a:cs typeface="Times New Roman"/>
              </a:rPr>
              <a:t>Figure 14. </a:t>
            </a:r>
            <a:r>
              <a:rPr lang="en-US" sz="1500" i="1">
                <a:solidFill>
                  <a:schemeClr val="bg1"/>
                </a:solidFill>
                <a:cs typeface="Times New Roman"/>
              </a:rPr>
              <a:t>Sample of even/odd pre-Neumann processed PMT horizontal lines</a:t>
            </a:r>
            <a:endParaRPr/>
          </a:p>
        </p:txBody>
      </p:sp>
      <p:sp>
        <p:nvSpPr>
          <p:cNvPr id="1056" name="Title 27"/>
          <p:cNvSpPr txBox="1"/>
          <p:nvPr/>
        </p:nvSpPr>
        <p:spPr bwMode="auto">
          <a:xfrm>
            <a:off x="31907646" y="19820876"/>
            <a:ext cx="3357661" cy="2676795"/>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nSpc>
                <a:spcPct val="100000"/>
              </a:lnSpc>
              <a:defRPr/>
            </a:pPr>
            <a:r>
              <a:rPr lang="en-US">
                <a:latin typeface="Consolas"/>
              </a:rPr>
              <a:t>Horizontal lines:</a:t>
            </a:r>
            <a:br>
              <a:rPr lang="en-US">
                <a:latin typeface="Consolas"/>
              </a:rPr>
            </a:br>
            <a:r>
              <a:rPr lang="en-US">
                <a:latin typeface="Consolas"/>
              </a:rPr>
              <a:t>PRE-NEUMANN:  11337.5</a:t>
            </a:r>
            <a:br>
              <a:rPr lang="en-US">
                <a:latin typeface="Consolas"/>
              </a:rPr>
            </a:br>
            <a:r>
              <a:rPr lang="en-US">
                <a:latin typeface="Consolas"/>
              </a:rPr>
              <a:t>POST-NEUMANN: 10990.0</a:t>
            </a:r>
            <a:br>
              <a:rPr lang="en-US">
                <a:latin typeface="Consolas"/>
              </a:rPr>
            </a:br>
            <a:br>
              <a:rPr lang="en-US">
                <a:latin typeface="Consolas"/>
              </a:rPr>
            </a:br>
            <a:r>
              <a:rPr lang="en-US">
                <a:latin typeface="Consolas"/>
              </a:rPr>
              <a:t>Vertical lines:</a:t>
            </a:r>
            <a:br>
              <a:rPr lang="en-US">
                <a:latin typeface="Consolas"/>
              </a:rPr>
            </a:br>
            <a:r>
              <a:rPr lang="en-US">
                <a:latin typeface="Consolas"/>
              </a:rPr>
              <a:t>PRE-NEUMANN:  11291.75 </a:t>
            </a:r>
            <a:br>
              <a:rPr lang="en-US">
                <a:latin typeface="Consolas"/>
              </a:rPr>
            </a:br>
            <a:r>
              <a:rPr lang="en-US">
                <a:latin typeface="Consolas"/>
              </a:rPr>
              <a:t>POST-NEUMANN: 11006.25 </a:t>
            </a:r>
            <a:endParaRPr/>
          </a:p>
        </p:txBody>
      </p:sp>
      <p:sp>
        <p:nvSpPr>
          <p:cNvPr id="1057" name="TextBox 1056"/>
          <p:cNvSpPr txBox="1"/>
          <p:nvPr/>
        </p:nvSpPr>
        <p:spPr bwMode="auto">
          <a:xfrm>
            <a:off x="27762396" y="26792386"/>
            <a:ext cx="8748307" cy="5940088"/>
          </a:xfrm>
          <a:prstGeom prst="rect">
            <a:avLst/>
          </a:prstGeom>
          <a:noFill/>
        </p:spPr>
        <p:txBody>
          <a:bodyPr wrap="square" rtlCol="0">
            <a:spAutoFit/>
          </a:bodyPr>
          <a:lstStyle/>
          <a:p>
            <a:pPr>
              <a:defRPr/>
            </a:pPr>
            <a:r>
              <a:rPr lang="en-US" sz="2000">
                <a:solidFill>
                  <a:schemeClr val="bg1"/>
                </a:solidFill>
              </a:rPr>
              <a:t>	The photon-based solutions explored in this research have shown great potential for being high-speed sources of high-quality random number generation. </a:t>
            </a:r>
            <a:endParaRPr/>
          </a:p>
          <a:p>
            <a:pPr>
              <a:defRPr/>
            </a:pPr>
            <a:endParaRPr lang="en-US" sz="2000">
              <a:solidFill>
                <a:schemeClr val="bg1"/>
              </a:solidFill>
            </a:endParaRPr>
          </a:p>
          <a:p>
            <a:pPr>
              <a:defRPr/>
            </a:pPr>
            <a:r>
              <a:rPr lang="en-US" sz="2000">
                <a:solidFill>
                  <a:schemeClr val="bg1"/>
                </a:solidFill>
              </a:rPr>
              <a:t>	It was found as shown in Experimental Results that the current best way to process data is the even/odd method shown in Figure 12. The PMT appears to outperform the MPPC in the MCPI Test, but the MPPC is still in its prototype stage.</a:t>
            </a:r>
            <a:endParaRPr/>
          </a:p>
          <a:p>
            <a:pPr>
              <a:defRPr/>
            </a:pPr>
            <a:endParaRPr lang="en-US" sz="2000">
              <a:solidFill>
                <a:schemeClr val="bg1"/>
              </a:solidFill>
            </a:endParaRPr>
          </a:p>
          <a:p>
            <a:pPr>
              <a:defRPr/>
            </a:pPr>
            <a:r>
              <a:rPr lang="en-US" sz="2000">
                <a:solidFill>
                  <a:schemeClr val="bg1"/>
                </a:solidFill>
              </a:rPr>
              <a:t>	By use of the FLS Test, it was revealed that the high/low method of processing is far worse than the even/odd method. The FLS Test successfully revealed this in spite of the high/low algorithm otherwise passing the other tests relatively well.</a:t>
            </a:r>
            <a:endParaRPr/>
          </a:p>
          <a:p>
            <a:pPr>
              <a:defRPr/>
            </a:pPr>
            <a:endParaRPr lang="en-US" sz="2000">
              <a:solidFill>
                <a:schemeClr val="bg1"/>
              </a:solidFill>
            </a:endParaRPr>
          </a:p>
          <a:p>
            <a:pPr>
              <a:defRPr/>
            </a:pPr>
            <a:r>
              <a:rPr lang="en-US" sz="2000">
                <a:solidFill>
                  <a:schemeClr val="bg1"/>
                </a:solidFill>
              </a:rPr>
              <a:t>	Current objectives for the future of this project are to sync the MPPC Arduino with an LED that is voltage controlled through means besides PWM. A proper enclosure for the board and sensor is also necessary, as well as a faster board to increase the number of amplitudes per second.</a:t>
            </a:r>
            <a:endParaRPr/>
          </a:p>
        </p:txBody>
      </p:sp>
      <p:sp>
        <p:nvSpPr>
          <p:cNvPr id="1058" name="Title 1"/>
          <p:cNvSpPr txBox="1"/>
          <p:nvPr/>
        </p:nvSpPr>
        <p:spPr bwMode="auto">
          <a:xfrm>
            <a:off x="26651379" y="25912563"/>
            <a:ext cx="10499725" cy="1355724"/>
          </a:xfrm>
          <a:prstGeom prst="rect">
            <a:avLst/>
          </a:prstGeom>
        </p:spPr>
        <p:txBody>
          <a:bodyPr/>
          <a:lstStyle>
            <a:lvl1pPr algn="l" defTabSz="2194560">
              <a:spcBef>
                <a:spcPts val="0"/>
              </a:spcBef>
              <a:buNone/>
              <a:defRPr sz="15350" cap="all">
                <a:ln w="3175" cmpd="sng">
                  <a:noFill/>
                </a:ln>
                <a:solidFill>
                  <a:schemeClr val="tx1"/>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defRPr/>
            </a:pPr>
            <a:r>
              <a:rPr lang="en-US" sz="5000" b="1">
                <a:solidFill>
                  <a:schemeClr val="bg1"/>
                </a:solidFill>
              </a:rPr>
              <a:t>CONCLUSION</a:t>
            </a:r>
            <a:endParaRPr/>
          </a:p>
        </p:txBody>
      </p:sp>
      <p:sp>
        <p:nvSpPr>
          <p:cNvPr id="1060" name="Title 27"/>
          <p:cNvSpPr txBox="1"/>
          <p:nvPr/>
        </p:nvSpPr>
        <p:spPr bwMode="auto">
          <a:xfrm>
            <a:off x="38213353" y="26727571"/>
            <a:ext cx="360144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defRPr/>
            </a:pPr>
            <a:r>
              <a:rPr lang="en-US" sz="4400" b="1"/>
              <a:t>References</a:t>
            </a:r>
            <a:endParaRPr/>
          </a:p>
        </p:txBody>
      </p:sp>
      <p:sp>
        <p:nvSpPr>
          <p:cNvPr id="7" name="Title 27"/>
          <p:cNvSpPr txBox="1"/>
          <p:nvPr/>
        </p:nvSpPr>
        <p:spPr bwMode="auto">
          <a:xfrm>
            <a:off x="36545190" y="18628418"/>
            <a:ext cx="2815788"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defRPr/>
            </a:pPr>
            <a:r>
              <a:rPr lang="en-US" sz="4400"/>
              <a:t>High/Low</a:t>
            </a:r>
            <a:endParaRPr/>
          </a:p>
        </p:txBody>
      </p:sp>
      <p:sp>
        <p:nvSpPr>
          <p:cNvPr id="8" name="Title 27"/>
          <p:cNvSpPr txBox="1"/>
          <p:nvPr/>
        </p:nvSpPr>
        <p:spPr bwMode="auto">
          <a:xfrm>
            <a:off x="40433175" y="18662652"/>
            <a:ext cx="312055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defRPr/>
            </a:pPr>
            <a:r>
              <a:rPr lang="en-US" sz="4400"/>
              <a:t>Even/Odd</a:t>
            </a:r>
            <a:endParaRPr/>
          </a:p>
        </p:txBody>
      </p:sp>
      <p:sp>
        <p:nvSpPr>
          <p:cNvPr id="10" name="Title 27"/>
          <p:cNvSpPr txBox="1"/>
          <p:nvPr/>
        </p:nvSpPr>
        <p:spPr bwMode="auto">
          <a:xfrm>
            <a:off x="36162127" y="19825288"/>
            <a:ext cx="3357661" cy="2676795"/>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nSpc>
                <a:spcPct val="100000"/>
              </a:lnSpc>
              <a:defRPr/>
            </a:pPr>
            <a:r>
              <a:rPr lang="en-US">
                <a:latin typeface="Consolas"/>
              </a:rPr>
              <a:t>Horizontal lines:</a:t>
            </a:r>
            <a:br>
              <a:rPr lang="en-US">
                <a:latin typeface="Consolas"/>
              </a:rPr>
            </a:br>
            <a:r>
              <a:rPr lang="en-US">
                <a:latin typeface="Consolas"/>
              </a:rPr>
              <a:t>PRE-NEUMANN:  1415.0</a:t>
            </a:r>
            <a:br>
              <a:rPr lang="en-US">
                <a:latin typeface="Consolas"/>
              </a:rPr>
            </a:br>
            <a:r>
              <a:rPr lang="en-US">
                <a:latin typeface="Consolas"/>
              </a:rPr>
              <a:t>POST-NEUMANN: 11143.75</a:t>
            </a:r>
            <a:br>
              <a:rPr lang="en-US">
                <a:latin typeface="Consolas"/>
              </a:rPr>
            </a:br>
            <a:br>
              <a:rPr lang="en-US">
                <a:latin typeface="Consolas"/>
              </a:rPr>
            </a:br>
            <a:r>
              <a:rPr lang="en-US">
                <a:latin typeface="Consolas"/>
              </a:rPr>
              <a:t>Vertical lines:</a:t>
            </a:r>
            <a:br>
              <a:rPr lang="en-US">
                <a:latin typeface="Consolas"/>
              </a:rPr>
            </a:br>
            <a:r>
              <a:rPr lang="en-US">
                <a:latin typeface="Consolas"/>
              </a:rPr>
              <a:t>PRE-NEUMANN:  10563.5 </a:t>
            </a:r>
            <a:br>
              <a:rPr lang="en-US">
                <a:latin typeface="Consolas"/>
              </a:rPr>
            </a:br>
            <a:r>
              <a:rPr lang="en-US">
                <a:latin typeface="Consolas"/>
              </a:rPr>
              <a:t>POST-NEUMANN: 9683.25 </a:t>
            </a:r>
            <a:endParaRPr/>
          </a:p>
        </p:txBody>
      </p:sp>
      <p:sp>
        <p:nvSpPr>
          <p:cNvPr id="15" name="TextBox 14"/>
          <p:cNvSpPr txBox="1"/>
          <p:nvPr/>
        </p:nvSpPr>
        <p:spPr bwMode="auto">
          <a:xfrm>
            <a:off x="36381373" y="24904859"/>
            <a:ext cx="2986897" cy="784830"/>
          </a:xfrm>
          <a:prstGeom prst="rect">
            <a:avLst/>
          </a:prstGeom>
          <a:noFill/>
        </p:spPr>
        <p:txBody>
          <a:bodyPr wrap="square" rtlCol="0">
            <a:spAutoFit/>
          </a:bodyPr>
          <a:lstStyle/>
          <a:p>
            <a:pPr algn="ctr">
              <a:defRPr/>
            </a:pPr>
            <a:r>
              <a:rPr lang="en-US" sz="1500" b="1" i="1">
                <a:solidFill>
                  <a:schemeClr val="bg1"/>
                </a:solidFill>
                <a:cs typeface="Times New Roman"/>
              </a:rPr>
              <a:t>Figure 15. </a:t>
            </a:r>
            <a:r>
              <a:rPr lang="en-US" sz="1500" i="1">
                <a:solidFill>
                  <a:schemeClr val="bg1"/>
                </a:solidFill>
                <a:cs typeface="Times New Roman"/>
              </a:rPr>
              <a:t>Sample of high/low pre-Neumann processed MPPC vertical lines</a:t>
            </a:r>
            <a:endParaRPr/>
          </a:p>
        </p:txBody>
      </p:sp>
      <p:sp>
        <p:nvSpPr>
          <p:cNvPr id="16" name="TextBox 15"/>
          <p:cNvSpPr txBox="1"/>
          <p:nvPr/>
        </p:nvSpPr>
        <p:spPr bwMode="auto">
          <a:xfrm>
            <a:off x="40460931" y="24904859"/>
            <a:ext cx="3053724" cy="784830"/>
          </a:xfrm>
          <a:prstGeom prst="rect">
            <a:avLst/>
          </a:prstGeom>
          <a:noFill/>
        </p:spPr>
        <p:txBody>
          <a:bodyPr wrap="square" rtlCol="0">
            <a:spAutoFit/>
          </a:bodyPr>
          <a:lstStyle/>
          <a:p>
            <a:pPr algn="ctr">
              <a:defRPr/>
            </a:pPr>
            <a:r>
              <a:rPr lang="en-US" sz="1500" b="1" i="1">
                <a:solidFill>
                  <a:schemeClr val="bg1"/>
                </a:solidFill>
                <a:cs typeface="Times New Roman"/>
              </a:rPr>
              <a:t>Figure 16. </a:t>
            </a:r>
            <a:r>
              <a:rPr lang="en-US" sz="1500" i="1">
                <a:solidFill>
                  <a:schemeClr val="bg1"/>
                </a:solidFill>
                <a:cs typeface="Times New Roman"/>
              </a:rPr>
              <a:t>Sample of even/odd pre-Neumann processed MPPC vertical lines</a:t>
            </a:r>
            <a:endParaRPr/>
          </a:p>
        </p:txBody>
      </p:sp>
      <p:sp>
        <p:nvSpPr>
          <p:cNvPr id="17" name="Title 27"/>
          <p:cNvSpPr txBox="1"/>
          <p:nvPr/>
        </p:nvSpPr>
        <p:spPr bwMode="auto">
          <a:xfrm>
            <a:off x="40196064" y="19819064"/>
            <a:ext cx="3357661" cy="2676795"/>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nSpc>
                <a:spcPct val="100000"/>
              </a:lnSpc>
              <a:defRPr/>
            </a:pPr>
            <a:r>
              <a:rPr lang="en-US">
                <a:latin typeface="Consolas"/>
              </a:rPr>
              <a:t>Horizontal lines:</a:t>
            </a:r>
            <a:br>
              <a:rPr lang="en-US">
                <a:latin typeface="Consolas"/>
              </a:rPr>
            </a:br>
            <a:r>
              <a:rPr lang="en-US">
                <a:latin typeface="Consolas"/>
              </a:rPr>
              <a:t>PRE-NEUMANN:  10647.5</a:t>
            </a:r>
            <a:br>
              <a:rPr lang="en-US">
                <a:latin typeface="Consolas"/>
              </a:rPr>
            </a:br>
            <a:r>
              <a:rPr lang="en-US">
                <a:latin typeface="Consolas"/>
              </a:rPr>
              <a:t>POST-NEUMANN: 11004.75</a:t>
            </a:r>
            <a:br>
              <a:rPr lang="en-US">
                <a:latin typeface="Consolas"/>
              </a:rPr>
            </a:br>
            <a:br>
              <a:rPr lang="en-US">
                <a:latin typeface="Consolas"/>
              </a:rPr>
            </a:br>
            <a:r>
              <a:rPr lang="en-US">
                <a:latin typeface="Consolas"/>
              </a:rPr>
              <a:t>Vertical lines:</a:t>
            </a:r>
            <a:br>
              <a:rPr lang="en-US">
                <a:latin typeface="Consolas"/>
              </a:rPr>
            </a:br>
            <a:r>
              <a:rPr lang="en-US">
                <a:latin typeface="Consolas"/>
              </a:rPr>
              <a:t>PRE-NEUMANN:  10545.75 </a:t>
            </a:r>
            <a:br>
              <a:rPr lang="en-US">
                <a:latin typeface="Consolas"/>
              </a:rPr>
            </a:br>
            <a:r>
              <a:rPr lang="en-US">
                <a:latin typeface="Consolas"/>
              </a:rPr>
              <a:t>POST-NEUMANN: 11002.5 </a:t>
            </a:r>
            <a:endParaRPr/>
          </a:p>
        </p:txBody>
      </p:sp>
      <p:pic>
        <p:nvPicPr>
          <p:cNvPr id="19" name="Picture 18"/>
          <p:cNvPicPr>
            <a:picLocks noChangeAspect="1"/>
          </p:cNvPicPr>
          <p:nvPr/>
        </p:nvPicPr>
        <p:blipFill>
          <a:blip r:embed="rId13"/>
          <a:stretch/>
        </p:blipFill>
        <p:spPr bwMode="auto">
          <a:xfrm>
            <a:off x="40786697" y="22476291"/>
            <a:ext cx="2365822" cy="2365822"/>
          </a:xfrm>
          <a:prstGeom prst="rect">
            <a:avLst/>
          </a:prstGeom>
        </p:spPr>
      </p:pic>
      <p:pic>
        <p:nvPicPr>
          <p:cNvPr id="21" name="Picture 20"/>
          <p:cNvPicPr>
            <a:picLocks noChangeAspect="1"/>
          </p:cNvPicPr>
          <p:nvPr/>
        </p:nvPicPr>
        <p:blipFill>
          <a:blip r:embed="rId14"/>
          <a:stretch/>
        </p:blipFill>
        <p:spPr bwMode="auto">
          <a:xfrm>
            <a:off x="36690768" y="22432687"/>
            <a:ext cx="2365822" cy="2365822"/>
          </a:xfrm>
          <a:prstGeom prst="rect">
            <a:avLst/>
          </a:prstGeom>
        </p:spPr>
      </p:pic>
      <p:sp>
        <p:nvSpPr>
          <p:cNvPr id="22" name="Title 27"/>
          <p:cNvSpPr txBox="1"/>
          <p:nvPr/>
        </p:nvSpPr>
        <p:spPr bwMode="auto">
          <a:xfrm>
            <a:off x="38071219" y="16647323"/>
            <a:ext cx="3601440"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defRPr/>
            </a:pPr>
            <a:r>
              <a:rPr lang="en-US" sz="4400" b="1"/>
              <a:t>The FLS Test</a:t>
            </a:r>
            <a:endParaRPr/>
          </a:p>
        </p:txBody>
      </p:sp>
      <p:sp>
        <p:nvSpPr>
          <p:cNvPr id="25" name="Title 27"/>
          <p:cNvSpPr txBox="1"/>
          <p:nvPr/>
        </p:nvSpPr>
        <p:spPr bwMode="auto">
          <a:xfrm>
            <a:off x="35739048" y="17617365"/>
            <a:ext cx="8351826" cy="1117100"/>
          </a:xfrm>
          <a:prstGeom prst="rect">
            <a:avLst/>
          </a:prstGeom>
        </p:spPr>
        <p:txBody>
          <a:bodyPr vert="horz" lIns="91440" tIns="45720" rIns="91440" bIns="45720" rtlCol="0" anchor="t">
            <a:noAutofit/>
          </a:bodyPr>
          <a:lstStyle>
            <a:lvl1pPr algn="l" defTabSz="914400">
              <a:lnSpc>
                <a:spcPct val="150000"/>
              </a:lnSpc>
              <a:spcBef>
                <a:spcPts val="1000"/>
              </a:spcBef>
              <a:buNone/>
              <a:defRPr sz="2000">
                <a:solidFill>
                  <a:schemeClr val="accent2">
                    <a:lumMod val="50000"/>
                  </a:schemeClr>
                </a:solidFill>
                <a:latin typeface="+mj-lt"/>
                <a:ea typeface="+mj-ea"/>
                <a:cs typeface="+mj-cs"/>
              </a:defRPr>
            </a:lvl1pPr>
          </a:lstStyle>
          <a:p>
            <a:pPr algn="ctr">
              <a:lnSpc>
                <a:spcPct val="100000"/>
              </a:lnSpc>
              <a:defRPr/>
            </a:pPr>
            <a:r>
              <a:rPr lang="en-US">
                <a:solidFill>
                  <a:schemeClr val="bg1"/>
                </a:solidFill>
                <a:latin typeface="Consolas"/>
              </a:rPr>
              <a:t>Detect length of </a:t>
            </a:r>
            <a:r>
              <a:rPr lang="en-US" b="1">
                <a:solidFill>
                  <a:schemeClr val="bg1"/>
                </a:solidFill>
                <a:latin typeface="Consolas"/>
              </a:rPr>
              <a:t>4</a:t>
            </a:r>
            <a:r>
              <a:rPr lang="en-US">
                <a:solidFill>
                  <a:schemeClr val="bg1"/>
                </a:solidFill>
                <a:latin typeface="Consolas"/>
              </a:rPr>
              <a:t>.</a:t>
            </a:r>
            <a:endParaRPr/>
          </a:p>
          <a:p>
            <a:pPr algn="ctr">
              <a:lnSpc>
                <a:spcPct val="100000"/>
              </a:lnSpc>
              <a:defRPr/>
            </a:pPr>
            <a:r>
              <a:rPr lang="en-US">
                <a:solidFill>
                  <a:schemeClr val="bg1"/>
                </a:solidFill>
                <a:latin typeface="Consolas"/>
              </a:rPr>
              <a:t>Estimated line count for 290,000 bits using Figure 10:</a:t>
            </a:r>
            <a:br>
              <a:rPr lang="en-US">
                <a:solidFill>
                  <a:schemeClr val="bg1"/>
                </a:solidFill>
                <a:latin typeface="Consolas"/>
              </a:rPr>
            </a:br>
            <a:r>
              <a:rPr lang="en-US" b="1">
                <a:solidFill>
                  <a:schemeClr val="bg1"/>
                </a:solidFill>
                <a:latin typeface="Consolas"/>
              </a:rPr>
              <a:t>11328.125</a:t>
            </a:r>
            <a:endParaRPr/>
          </a:p>
        </p:txBody>
      </p:sp>
      <p:cxnSp>
        <p:nvCxnSpPr>
          <p:cNvPr id="27" name="Straight Connector 26"/>
          <p:cNvCxnSpPr>
            <a:cxnSpLocks/>
          </p:cNvCxnSpPr>
          <p:nvPr/>
        </p:nvCxnSpPr>
        <p:spPr bwMode="auto">
          <a:xfrm>
            <a:off x="27628080" y="5619750"/>
            <a:ext cx="0" cy="272514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cxnSpLocks/>
          </p:cNvCxnSpPr>
          <p:nvPr/>
        </p:nvCxnSpPr>
        <p:spPr bwMode="auto">
          <a:xfrm>
            <a:off x="13302480" y="5632060"/>
            <a:ext cx="0" cy="272514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bwMode="auto">
          <a:xfrm>
            <a:off x="36984041" y="27875477"/>
            <a:ext cx="6461751" cy="3416320"/>
          </a:xfrm>
          <a:prstGeom prst="rect">
            <a:avLst/>
          </a:prstGeom>
          <a:noFill/>
        </p:spPr>
        <p:txBody>
          <a:bodyPr wrap="square" rtlCol="0">
            <a:spAutoFit/>
          </a:bodyPr>
          <a:lstStyle/>
          <a:p>
            <a:pPr>
              <a:defRPr/>
            </a:pPr>
            <a:r>
              <a:rPr lang="en-US">
                <a:solidFill>
                  <a:schemeClr val="bg1"/>
                </a:solidFill>
              </a:rPr>
              <a:t>[1] D. </a:t>
            </a:r>
            <a:r>
              <a:rPr lang="en-US">
                <a:solidFill>
                  <a:schemeClr val="bg1"/>
                </a:solidFill>
              </a:rPr>
              <a:t>Beznosko</a:t>
            </a:r>
            <a:r>
              <a:rPr lang="en-US">
                <a:solidFill>
                  <a:schemeClr val="bg1"/>
                </a:solidFill>
              </a:rPr>
              <a:t> et al., "Random Number Hardware Generator Using Geiger-Mode Avalanche Photo Detector", e -Print:  1501.05521, DOI: 10.22323/1.252.0049, </a:t>
            </a:r>
            <a:r>
              <a:rPr lang="en-US">
                <a:solidFill>
                  <a:schemeClr val="bg1"/>
                </a:solidFill>
              </a:rPr>
              <a:t>PoS</a:t>
            </a:r>
            <a:r>
              <a:rPr lang="en-US">
                <a:solidFill>
                  <a:schemeClr val="bg1"/>
                </a:solidFill>
              </a:rPr>
              <a:t> PhotoDet2015 (2016), 049</a:t>
            </a:r>
            <a:endParaRPr/>
          </a:p>
          <a:p>
            <a:pPr>
              <a:defRPr/>
            </a:pPr>
            <a:endParaRPr lang="en-US">
              <a:solidFill>
                <a:schemeClr val="bg1"/>
              </a:solidFill>
            </a:endParaRPr>
          </a:p>
          <a:p>
            <a:pPr>
              <a:defRPr/>
            </a:pPr>
            <a:r>
              <a:rPr lang="en-US">
                <a:solidFill>
                  <a:schemeClr val="bg1"/>
                </a:solidFill>
              </a:rPr>
              <a:t>[2] Hamamatsu Photonics K.K., 325-6, </a:t>
            </a:r>
            <a:r>
              <a:rPr lang="en-US">
                <a:solidFill>
                  <a:schemeClr val="bg1"/>
                </a:solidFill>
              </a:rPr>
              <a:t>Sunayama-cho</a:t>
            </a:r>
            <a:r>
              <a:rPr lang="en-US">
                <a:solidFill>
                  <a:schemeClr val="bg1"/>
                </a:solidFill>
              </a:rPr>
              <a:t>, Naka-</a:t>
            </a:r>
            <a:r>
              <a:rPr lang="en-US">
                <a:solidFill>
                  <a:schemeClr val="bg1"/>
                </a:solidFill>
              </a:rPr>
              <a:t>ku</a:t>
            </a:r>
            <a:r>
              <a:rPr lang="en-US">
                <a:solidFill>
                  <a:schemeClr val="bg1"/>
                </a:solidFill>
              </a:rPr>
              <a:t>, Hamamatsu City, 	Shizuoka Pref., 430-8587, Japan</a:t>
            </a:r>
            <a:endParaRPr/>
          </a:p>
          <a:p>
            <a:pPr>
              <a:defRPr/>
            </a:pPr>
            <a:endParaRPr lang="en-US">
              <a:solidFill>
                <a:schemeClr val="bg1"/>
              </a:solidFill>
            </a:endParaRPr>
          </a:p>
          <a:p>
            <a:pPr>
              <a:defRPr/>
            </a:pPr>
            <a:endParaRPr lang="en-US">
              <a:solidFill>
                <a:schemeClr val="bg1"/>
              </a:solidFill>
            </a:endParaRPr>
          </a:p>
          <a:p>
            <a:pPr>
              <a:defRPr/>
            </a:pPr>
            <a:endParaRPr lang="en-US">
              <a:solidFill>
                <a:schemeClr val="bg1"/>
              </a:solidFill>
            </a:endParaRPr>
          </a:p>
          <a:p>
            <a:pPr>
              <a:defRPr/>
            </a:pPr>
            <a:endParaRPr lang="en-US">
              <a:solidFill>
                <a:schemeClr val="bg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Arial"/>
        <a:cs typeface="Arial"/>
      </a:majorFont>
      <a:minorFont>
        <a:latin typeface="Century Gothic"/>
        <a:ea typeface="Arial"/>
        <a:cs typeface="Arial"/>
      </a:minorFont>
    </a:fontScheme>
    <a:fmtScheme name="Slice">
      <a:fillStyleLst>
        <a:solidFill>
          <a:schemeClr val="phClr"/>
        </a:solidFill>
        <a:gradFill>
          <a:gsLst>
            <a:gs pos="0">
              <a:schemeClr val="phClr">
                <a:tint val="62000"/>
                <a:hueMod val="94000"/>
                <a:satMod val="140000"/>
                <a:lumMod val="110000"/>
              </a:schemeClr>
            </a:gs>
            <a:gs pos="100000">
              <a:schemeClr val="phClr">
                <a:tint val="84000"/>
                <a:satMod val="160000"/>
              </a:schemeClr>
            </a:gs>
          </a:gsLst>
          <a:lin ang="5400000" scaled="0"/>
        </a:gradFill>
        <a:gradFill>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hueMod val="94000"/>
              <a:alpha val="60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10000">
              <a:schemeClr val="phClr">
                <a:tint val="97000"/>
                <a:hueMod val="92000"/>
                <a:satMod val="169000"/>
                <a:lumMod val="164000"/>
              </a:schemeClr>
            </a:gs>
            <a:gs pos="100000">
              <a:schemeClr val="phClr">
                <a:shade val="96000"/>
                <a:satMod val="120000"/>
                <a:lumMod val="90000"/>
              </a:schemeClr>
            </a:gs>
          </a:gsLst>
          <a:lin ang="6120000" scaled="1"/>
        </a:gradFill>
        <a:gradFill>
          <a:gsLst>
            <a:gs pos="0">
              <a:schemeClr val="phClr">
                <a:tint val="97000"/>
                <a:hueMod val="92000"/>
                <a:satMod val="169000"/>
                <a:lumMod val="164000"/>
              </a:schemeClr>
            </a:gs>
            <a:gs pos="100000">
              <a:schemeClr val="phClr">
                <a:shade val="96000"/>
                <a:satMod val="120000"/>
                <a:lumMod val="9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
      <a:majorFont>
        <a:latin typeface="Century Gothic"/>
        <a:ea typeface="Arial"/>
        <a:cs typeface="Arial"/>
      </a:majorFont>
      <a:minorFont>
        <a:latin typeface="Century Gothic"/>
        <a:ea typeface="Arial"/>
        <a:cs typeface="Arial"/>
      </a:minorFont>
    </a:fontScheme>
    <a:fmtScheme name="Slice">
      <a:fillStyleLst>
        <a:solidFill>
          <a:schemeClr val="phClr"/>
        </a:solidFill>
        <a:gradFill>
          <a:gsLst>
            <a:gs pos="0">
              <a:schemeClr val="phClr">
                <a:tint val="62000"/>
                <a:hueMod val="94000"/>
                <a:satMod val="140000"/>
                <a:lumMod val="110000"/>
              </a:schemeClr>
            </a:gs>
            <a:gs pos="100000">
              <a:schemeClr val="phClr">
                <a:tint val="84000"/>
                <a:satMod val="160000"/>
              </a:schemeClr>
            </a:gs>
          </a:gsLst>
          <a:lin ang="5400000" scaled="0"/>
        </a:gradFill>
        <a:gradFill>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hueMod val="94000"/>
              <a:alpha val="60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10000">
              <a:schemeClr val="phClr">
                <a:tint val="97000"/>
                <a:hueMod val="92000"/>
                <a:satMod val="169000"/>
                <a:lumMod val="164000"/>
              </a:schemeClr>
            </a:gs>
            <a:gs pos="100000">
              <a:schemeClr val="phClr">
                <a:shade val="96000"/>
                <a:satMod val="120000"/>
                <a:lumMod val="90000"/>
              </a:schemeClr>
            </a:gs>
          </a:gsLst>
          <a:lin ang="6120000" scaled="1"/>
        </a:gradFill>
        <a:gradFill>
          <a:gsLst>
            <a:gs pos="0">
              <a:schemeClr val="phClr">
                <a:tint val="97000"/>
                <a:hueMod val="92000"/>
                <a:satMod val="169000"/>
                <a:lumMod val="164000"/>
              </a:schemeClr>
            </a:gs>
            <a:gs pos="100000">
              <a:schemeClr val="phClr">
                <a:shade val="96000"/>
                <a:satMod val="120000"/>
                <a:lumMod val="9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Slice</Template>
  <TotalTime>0</TotalTime>
  <Words>0</Words>
  <Application>ONLYOFFICE/8.0.1.31</Application>
  <DocSecurity>0</DocSecurity>
  <PresentationFormat>Custom</PresentationFormat>
  <Paragraphs>0</Paragraphs>
  <Slides>1</Slides>
  <Notes>1</Notes>
  <HiddenSlides>0</HiddenSlides>
  <MMClips>2</MMClips>
  <ScaleCrop>0</ScaleCrop>
  <HeadingPairs>
    <vt:vector size="4" baseType="variant">
      <vt:variant>
        <vt:lpstr>Theme</vt:lpstr>
      </vt:variant>
      <vt:variant>
        <vt:i4>1</vt:i4>
      </vt:variant>
      <vt:variant>
        <vt:lpstr>Slide Titles</vt:lpstr>
      </vt:variant>
      <vt:variant>
        <vt:i4>1</vt:i4>
      </vt:variant>
    </vt:vector>
  </HeadingPairs>
  <TitlesOfParts>
    <vt:vector size="2" baseType="lpstr">
      <vt:lpstr>Theme 1</vt:lpstr>
      <vt:lpstr>Slide 1</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Tiffany Barker</dc:creator>
  <cp:keywords/>
  <dc:description/>
  <dc:identifier/>
  <dc:language/>
  <cp:lastModifiedBy/>
  <cp:revision>6</cp:revision>
  <dcterms:created xsi:type="dcterms:W3CDTF">2018-11-10T22:44:36Z</dcterms:created>
  <dcterms:modified xsi:type="dcterms:W3CDTF">2024-03-19T14:47:38Z</dcterms:modified>
  <cp:category/>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0x01010073B064392FE1E94D8EF82B8328A0B365</vt:lpwstr>
  </property>
</Properties>
</file>